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5"/>
  </p:notesMasterIdLst>
  <p:sldIdLst>
    <p:sldId id="256" r:id="rId5"/>
    <p:sldId id="281" r:id="rId6"/>
    <p:sldId id="263" r:id="rId7"/>
    <p:sldId id="257" r:id="rId8"/>
    <p:sldId id="258" r:id="rId9"/>
    <p:sldId id="260" r:id="rId10"/>
    <p:sldId id="262" r:id="rId11"/>
    <p:sldId id="276" r:id="rId12"/>
    <p:sldId id="274" r:id="rId13"/>
    <p:sldId id="264" r:id="rId14"/>
    <p:sldId id="282" r:id="rId15"/>
    <p:sldId id="283" r:id="rId16"/>
    <p:sldId id="261" r:id="rId17"/>
    <p:sldId id="267" r:id="rId18"/>
    <p:sldId id="278" r:id="rId19"/>
    <p:sldId id="284" r:id="rId20"/>
    <p:sldId id="268" r:id="rId21"/>
    <p:sldId id="280" r:id="rId22"/>
    <p:sldId id="259" r:id="rId23"/>
    <p:sldId id="27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25" autoAdjust="0"/>
    <p:restoredTop sz="94660"/>
  </p:normalViewPr>
  <p:slideViewPr>
    <p:cSldViewPr snapToGrid="0">
      <p:cViewPr varScale="1">
        <p:scale>
          <a:sx n="88" d="100"/>
          <a:sy n="88" d="100"/>
        </p:scale>
        <p:origin x="55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11/09/2025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8</a:t>
            </a:fld>
            <a:endParaRPr lang="en-GB"/>
          </a:p>
        </p:txBody>
      </p:sp>
    </p:spTree>
    <p:extLst>
      <p:ext uri="{BB962C8B-B14F-4D97-AF65-F5344CB8AC3E}">
        <p14:creationId xmlns:p14="http://schemas.microsoft.com/office/powerpoint/2010/main" val="2314103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9</a:t>
            </a:fld>
            <a:endParaRPr lang="en-GB"/>
          </a:p>
        </p:txBody>
      </p:sp>
    </p:spTree>
    <p:extLst>
      <p:ext uri="{BB962C8B-B14F-4D97-AF65-F5344CB8AC3E}">
        <p14:creationId xmlns:p14="http://schemas.microsoft.com/office/powerpoint/2010/main" val="905539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18</a:t>
            </a:fld>
            <a:endParaRPr lang="en-GB"/>
          </a:p>
        </p:txBody>
      </p:sp>
    </p:spTree>
    <p:extLst>
      <p:ext uri="{BB962C8B-B14F-4D97-AF65-F5344CB8AC3E}">
        <p14:creationId xmlns:p14="http://schemas.microsoft.com/office/powerpoint/2010/main" val="70873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9/11/2025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9/11/2025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hyperlink" Target="https://www.shrivenhamschool.co.uk/useful-informatio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localoffer.swindon.gov.uk/home" TargetMode="External"/><Relationship Id="rId3" Type="http://schemas.openxmlformats.org/officeDocument/2006/relationships/image" Target="../media/image16.jpeg"/><Relationship Id="rId7" Type="http://schemas.openxmlformats.org/officeDocument/2006/relationships/hyperlink" Target="https://fisd.oxfordshire.gov.uk/kb5/oxfordshire/directory/home.page" TargetMode="Externa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hyperlink" Target="https://www.oxfordshire.gov.uk/residents/children-education-and-families/education-and-learning/special-educational-needs-and-disability-local-offer" TargetMode="External"/><Relationship Id="rId5" Type="http://schemas.openxmlformats.org/officeDocument/2006/relationships/hyperlink" Target="https://www.shrivenhamschool.co.uk/send/" TargetMode="Externa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ailto:office@shr.cambrianlt.or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856585" y="1352550"/>
            <a:ext cx="10506740" cy="2966455"/>
          </a:xfrm>
          <a:prstGeom prst="rect">
            <a:avLst/>
          </a:prstGeom>
        </p:spPr>
      </p:pic>
    </p:spTree>
    <p:extLst>
      <p:ext uri="{BB962C8B-B14F-4D97-AF65-F5344CB8AC3E}">
        <p14:creationId xmlns:p14="http://schemas.microsoft.com/office/powerpoint/2010/main" val="4053505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Beech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1" name="Rectangle 10"/>
          <p:cNvSpPr/>
          <p:nvPr/>
        </p:nvSpPr>
        <p:spPr>
          <a:xfrm>
            <a:off x="572167" y="2349936"/>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CBAAC33-9F41-0296-4BA9-837086359ABF}"/>
              </a:ext>
            </a:extLst>
          </p:cNvPr>
          <p:cNvSpPr/>
          <p:nvPr/>
        </p:nvSpPr>
        <p:spPr>
          <a:xfrm>
            <a:off x="4530328" y="2349933"/>
            <a:ext cx="2484120" cy="3200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7845D748-69F6-4C54-49FA-D4F346D01373}"/>
              </a:ext>
            </a:extLst>
          </p:cNvPr>
          <p:cNvSpPr txBox="1"/>
          <p:nvPr/>
        </p:nvSpPr>
        <p:spPr>
          <a:xfrm>
            <a:off x="4530716" y="5862542"/>
            <a:ext cx="1958421" cy="646331"/>
          </a:xfrm>
          <a:prstGeom prst="rect">
            <a:avLst/>
          </a:prstGeom>
          <a:noFill/>
        </p:spPr>
        <p:txBody>
          <a:bodyPr wrap="none" rtlCol="0">
            <a:spAutoFit/>
          </a:bodyPr>
          <a:lstStyle/>
          <a:p>
            <a:r>
              <a:rPr lang="en-GB" dirty="0"/>
              <a:t>Miss Lee</a:t>
            </a:r>
          </a:p>
          <a:p>
            <a:r>
              <a:rPr lang="en-GB" dirty="0"/>
              <a:t>Teaching Assistant</a:t>
            </a:r>
          </a:p>
        </p:txBody>
      </p:sp>
      <p:sp>
        <p:nvSpPr>
          <p:cNvPr id="17" name="TextBox 16">
            <a:extLst>
              <a:ext uri="{FF2B5EF4-FFF2-40B4-BE49-F238E27FC236}">
                <a16:creationId xmlns:a16="http://schemas.microsoft.com/office/drawing/2014/main" id="{85526897-9FDE-D97A-0DED-DD00D0A6FFBF}"/>
              </a:ext>
            </a:extLst>
          </p:cNvPr>
          <p:cNvSpPr txBox="1"/>
          <p:nvPr/>
        </p:nvSpPr>
        <p:spPr>
          <a:xfrm>
            <a:off x="651382" y="5876177"/>
            <a:ext cx="1463862" cy="646331"/>
          </a:xfrm>
          <a:prstGeom prst="rect">
            <a:avLst/>
          </a:prstGeom>
          <a:noFill/>
        </p:spPr>
        <p:txBody>
          <a:bodyPr wrap="none" rtlCol="0">
            <a:spAutoFit/>
          </a:bodyPr>
          <a:lstStyle/>
          <a:p>
            <a:r>
              <a:rPr lang="en-GB" dirty="0"/>
              <a:t>Miss Reece</a:t>
            </a:r>
          </a:p>
          <a:p>
            <a:r>
              <a:rPr lang="en-GB" dirty="0"/>
              <a:t>Class Teacher</a:t>
            </a:r>
          </a:p>
        </p:txBody>
      </p:sp>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Beech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Phonics </a:t>
            </a:r>
          </a:p>
          <a:p>
            <a:pPr marL="0" indent="0">
              <a:buNone/>
            </a:pPr>
            <a:r>
              <a:rPr lang="en-US" sz="2800" dirty="0"/>
              <a:t>9:30 – </a:t>
            </a:r>
            <a:r>
              <a:rPr lang="en-US" sz="2800" dirty="0" err="1"/>
              <a:t>Maths</a:t>
            </a:r>
            <a:r>
              <a:rPr lang="en-US" sz="2800" dirty="0"/>
              <a:t> </a:t>
            </a:r>
          </a:p>
          <a:p>
            <a:pPr marL="0" indent="0">
              <a:buNone/>
            </a:pPr>
            <a:r>
              <a:rPr lang="en-US" sz="2800" dirty="0"/>
              <a:t>10.15 – Break time</a:t>
            </a:r>
          </a:p>
          <a:p>
            <a:pPr marL="0" indent="0">
              <a:buNone/>
            </a:pPr>
            <a:r>
              <a:rPr lang="en-US" sz="2800" dirty="0"/>
              <a:t>10:30 - English</a:t>
            </a:r>
          </a:p>
          <a:p>
            <a:pPr marL="0" indent="0">
              <a:buNone/>
            </a:pPr>
            <a:r>
              <a:rPr lang="en-US" sz="2800" dirty="0"/>
              <a:t>11:30 - Maths MOT</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12:00 - Lunch</a:t>
            </a:r>
          </a:p>
          <a:p>
            <a:pPr marL="0" indent="0">
              <a:buFont typeface="Corbel" pitchFamily="34" charset="0"/>
              <a:buNone/>
            </a:pPr>
            <a:r>
              <a:rPr lang="en-US" sz="2800" dirty="0">
                <a:latin typeface="+mj-lt"/>
              </a:rPr>
              <a:t>1:00 -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r>
              <a:rPr lang="en-US" sz="2400" dirty="0">
                <a:latin typeface="+mj-lt"/>
              </a:rPr>
              <a:t>Details about the curriculum for each subject  can be found on the school website. </a:t>
            </a:r>
          </a:p>
          <a:p>
            <a:pPr marL="0" indent="0">
              <a:buNone/>
            </a:pPr>
            <a:r>
              <a:rPr lang="en-US" sz="2400" dirty="0">
                <a:latin typeface="+mj-lt"/>
              </a:rPr>
              <a:t>This year, the enquiry topics  for Beech class will be: </a:t>
            </a:r>
          </a:p>
          <a:p>
            <a:pPr marL="0" indent="0">
              <a:buNone/>
            </a:pPr>
            <a:endParaRPr lang="en-US" sz="2400" dirty="0">
              <a:latin typeface="+mj-lt"/>
            </a:endParaRPr>
          </a:p>
          <a:p>
            <a:pPr marL="0" indent="0">
              <a:buNone/>
            </a:pPr>
            <a:r>
              <a:rPr lang="en-US" sz="2400" dirty="0">
                <a:latin typeface="+mj-lt"/>
              </a:rPr>
              <a:t>Term 1&amp;2 –How did the Great Fire change London?</a:t>
            </a:r>
          </a:p>
          <a:p>
            <a:pPr marL="0" indent="0">
              <a:buNone/>
            </a:pPr>
            <a:r>
              <a:rPr lang="en-US" sz="2400" dirty="0">
                <a:latin typeface="+mj-lt"/>
              </a:rPr>
              <a:t>Term 3&amp;4 –Are all our journeys the same?</a:t>
            </a:r>
          </a:p>
          <a:p>
            <a:pPr marL="0" indent="0">
              <a:buNone/>
            </a:pPr>
            <a:r>
              <a:rPr lang="en-US" sz="2400" dirty="0">
                <a:latin typeface="+mj-lt"/>
              </a:rPr>
              <a:t>Term 5&amp;6 –How is Shrivenham Different?</a:t>
            </a:r>
          </a:p>
          <a:p>
            <a:pPr marL="0" indent="0">
              <a:buNone/>
            </a:pPr>
            <a:endParaRPr lang="en-US" sz="2400" dirty="0">
              <a:latin typeface="+mj-lt"/>
            </a:endParaRP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3141225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fontScale="92500" lnSpcReduction="20000"/>
          </a:bodyPr>
          <a:lstStyle/>
          <a:p>
            <a:pPr marL="45720" indent="0" algn="ctr">
              <a:buNone/>
            </a:pPr>
            <a:r>
              <a:rPr lang="en-GB" sz="2400" dirty="0">
                <a:latin typeface="+mj-lt"/>
              </a:rPr>
              <a:t>This year, there continues to be an emphasis on reading and times tables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 </a:t>
            </a:r>
          </a:p>
          <a:p>
            <a:pPr marL="45720" indent="0" algn="ctr">
              <a:buNone/>
            </a:pPr>
            <a:r>
              <a:rPr lang="en-GB" sz="2400" dirty="0">
                <a:latin typeface="+mj-lt"/>
              </a:rPr>
              <a:t>Children will also need to learn their weekly spellings. The term’s spellings will be handed out at the beginning of each term and will also be available on the class page on the </a:t>
            </a:r>
            <a:r>
              <a:rPr lang="en-GB" sz="2400">
                <a:latin typeface="+mj-lt"/>
              </a:rPr>
              <a:t>school website.</a:t>
            </a:r>
            <a:endParaRPr lang="en-GB" sz="2400" dirty="0">
              <a:latin typeface="+mj-lt"/>
            </a:endParaRPr>
          </a:p>
          <a:p>
            <a:pPr marL="45720" indent="0" algn="ctr">
              <a:buNone/>
            </a:pPr>
            <a:endParaRPr lang="en-GB" sz="2400" dirty="0">
              <a:latin typeface="+mj-lt"/>
            </a:endParaRPr>
          </a:p>
          <a:p>
            <a:pPr marL="45720" indent="0" algn="ctr">
              <a:buNone/>
            </a:pPr>
            <a:r>
              <a:rPr lang="en-GB" sz="2400" dirty="0">
                <a:latin typeface="+mj-lt"/>
              </a:rPr>
              <a:t>Weekly certificates for </a:t>
            </a:r>
            <a:r>
              <a:rPr lang="en-GB" sz="2400" dirty="0" err="1">
                <a:latin typeface="+mj-lt"/>
              </a:rPr>
              <a:t>Numbots</a:t>
            </a:r>
            <a:r>
              <a:rPr lang="en-GB" sz="2400" dirty="0">
                <a:latin typeface="+mj-lt"/>
              </a:rPr>
              <a:t> and Times Tables Rocks Stars will be shared on a Monday assembly. </a:t>
            </a: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6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(Thursday and Friday).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3071288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12" y="383194"/>
            <a:ext cx="9875520" cy="861470"/>
          </a:xfrm>
        </p:spPr>
        <p:txBody>
          <a:bodyPr/>
          <a:lstStyle/>
          <a:p>
            <a:r>
              <a:rPr lang="en-US" dirty="0"/>
              <a:t>Lunches, snacks and drinks</a:t>
            </a:r>
          </a:p>
        </p:txBody>
      </p:sp>
      <p:sp>
        <p:nvSpPr>
          <p:cNvPr id="3" name="Content Placeholder 2"/>
          <p:cNvSpPr>
            <a:spLocks noGrp="1"/>
          </p:cNvSpPr>
          <p:nvPr>
            <p:ph idx="1"/>
          </p:nvPr>
        </p:nvSpPr>
        <p:spPr>
          <a:xfrm>
            <a:off x="460094" y="1354238"/>
            <a:ext cx="11276635" cy="5023413"/>
          </a:xfrm>
        </p:spPr>
        <p:txBody>
          <a:bodyPr>
            <a:normAutofit fontScale="92500"/>
          </a:bodyPr>
          <a:lstStyle/>
          <a:p>
            <a:pPr marL="0" indent="0">
              <a:buNone/>
            </a:pPr>
            <a:r>
              <a:rPr lang="en-US" sz="2400" dirty="0">
                <a:latin typeface="+mj-lt"/>
              </a:rPr>
              <a:t>All children in Reception, Year 1 and Year 2 have an entitlement to a free daily hot meal at school and children in Years 3-6 can purchase hot lunches through </a:t>
            </a:r>
            <a:r>
              <a:rPr lang="en-US" sz="2400" dirty="0" err="1">
                <a:latin typeface="+mj-lt"/>
              </a:rPr>
              <a:t>ParentPay</a:t>
            </a:r>
            <a:r>
              <a:rPr lang="en-US" sz="2400" dirty="0">
                <a:latin typeface="+mj-lt"/>
              </a:rPr>
              <a:t> (£2.70). We have a three - week rotating menu including vegetarian and jacket potato options. These are ordered daily by the children.</a:t>
            </a:r>
          </a:p>
          <a:p>
            <a:pPr marL="0" indent="0">
              <a:buNone/>
            </a:pPr>
            <a:r>
              <a:rPr lang="en-US" sz="2400" dirty="0">
                <a:latin typeface="+mj-lt"/>
              </a:rPr>
              <a:t>KS1 also have free fruit which is provided daily but children are welcome to bring their own healthy snack if they wish; we encourage fruit, veg, yogurts, cheese and healthy cereal bars.</a:t>
            </a:r>
          </a:p>
          <a:p>
            <a:pPr marL="0" indent="0">
              <a:buNone/>
            </a:pPr>
            <a:r>
              <a:rPr lang="en-US" sz="2400" dirty="0">
                <a:latin typeface="+mj-lt"/>
              </a:rPr>
              <a:t>We have free daily milk for children up to the age of 5. Once they have turned 5, this can be purchased through the Cool Milk company. </a:t>
            </a:r>
          </a:p>
          <a:p>
            <a:pPr marL="0" indent="0">
              <a:buNone/>
            </a:pPr>
            <a:r>
              <a:rPr lang="en-US" sz="2400" dirty="0">
                <a:latin typeface="+mj-lt"/>
              </a:rPr>
              <a:t>It is vital that every child has a water bottle in school (water or squash). The children are encouraged to drink regularly throughout the day to aid hydration and concentration. </a:t>
            </a:r>
          </a:p>
          <a:p>
            <a:pPr marL="0" indent="0" algn="ctr">
              <a:buNone/>
            </a:pPr>
            <a:r>
              <a:rPr lang="en-GB" sz="2000" dirty="0">
                <a:hlinkClick r:id="rId2"/>
              </a:rPr>
              <a:t>Useful Information | Shrivenham Church of England Primary School (shrivenhamschool.co.uk)</a:t>
            </a:r>
            <a:endParaRPr lang="en-GB" sz="2000" dirty="0"/>
          </a:p>
          <a:p>
            <a:pPr marL="0" indent="0">
              <a:buNone/>
            </a:pPr>
            <a:r>
              <a:rPr lang="en-US" sz="2400" b="1" u="sng" dirty="0">
                <a:latin typeface="+mj-lt"/>
              </a:rPr>
              <a:t>Please remember we are a nut free school – this includes hazelnut chocolate spread and some cereal bars </a:t>
            </a:r>
          </a:p>
          <a:p>
            <a:pPr marL="0" indent="0">
              <a:buNone/>
            </a:pPr>
            <a:endParaRPr lang="en-US" dirty="0">
              <a:latin typeface="+mj-lt"/>
            </a:endParaRPr>
          </a:p>
        </p:txBody>
      </p:sp>
    </p:spTree>
    <p:extLst>
      <p:ext uri="{BB962C8B-B14F-4D97-AF65-F5344CB8AC3E}">
        <p14:creationId xmlns:p14="http://schemas.microsoft.com/office/powerpoint/2010/main" val="1469351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Pupil Premium</a:t>
            </a:r>
          </a:p>
        </p:txBody>
      </p:sp>
      <p:sp>
        <p:nvSpPr>
          <p:cNvPr id="3" name="Content Placeholder 2"/>
          <p:cNvSpPr>
            <a:spLocks noGrp="1"/>
          </p:cNvSpPr>
          <p:nvPr>
            <p:ph idx="1"/>
          </p:nvPr>
        </p:nvSpPr>
        <p:spPr>
          <a:xfrm>
            <a:off x="457682" y="1244664"/>
            <a:ext cx="11276635" cy="5023413"/>
          </a:xfrm>
        </p:spPr>
        <p:txBody>
          <a:bodyPr>
            <a:normAutofit fontScale="92500" lnSpcReduction="20000"/>
          </a:bodyPr>
          <a:lstStyle/>
          <a:p>
            <a:pPr fontAlgn="t">
              <a:lnSpc>
                <a:spcPct val="100000"/>
              </a:lnSpc>
            </a:pPr>
            <a:r>
              <a:rPr lang="en-GB" sz="1700" b="0" i="0" dirty="0">
                <a:solidFill>
                  <a:srgbClr val="000000"/>
                </a:solidFill>
                <a:effectLst/>
                <a:latin typeface="Aptos" panose="020B0004020202020204" pitchFamily="34" charset="0"/>
              </a:rPr>
              <a:t>Your child may be able to get free school meals if you get any of the following:</a:t>
            </a:r>
          </a:p>
          <a:p>
            <a:pPr fontAlgn="t">
              <a:lnSpc>
                <a:spcPct val="100000"/>
              </a:lnSpc>
            </a:pPr>
            <a:r>
              <a:rPr lang="en-GB" sz="1700" b="0" i="0" dirty="0">
                <a:solidFill>
                  <a:srgbClr val="000000"/>
                </a:solidFill>
                <a:effectLst/>
                <a:latin typeface="Aptos" panose="020B0004020202020204" pitchFamily="34" charset="0"/>
              </a:rPr>
              <a:t>Income Support</a:t>
            </a:r>
          </a:p>
          <a:p>
            <a:pPr fontAlgn="t">
              <a:lnSpc>
                <a:spcPct val="100000"/>
              </a:lnSpc>
            </a:pPr>
            <a:r>
              <a:rPr lang="en-GB" sz="1700" b="0" i="0" dirty="0">
                <a:solidFill>
                  <a:srgbClr val="000000"/>
                </a:solidFill>
                <a:effectLst/>
                <a:latin typeface="Aptos" panose="020B0004020202020204" pitchFamily="34" charset="0"/>
              </a:rPr>
              <a:t>income-based Jobseeker’s Allowance</a:t>
            </a:r>
          </a:p>
          <a:p>
            <a:pPr fontAlgn="t">
              <a:lnSpc>
                <a:spcPct val="100000"/>
              </a:lnSpc>
            </a:pPr>
            <a:r>
              <a:rPr lang="en-GB" sz="1700" b="0" i="0" dirty="0">
                <a:solidFill>
                  <a:srgbClr val="000000"/>
                </a:solidFill>
                <a:effectLst/>
                <a:latin typeface="Aptos" panose="020B0004020202020204" pitchFamily="34" charset="0"/>
              </a:rPr>
              <a:t>income-related Employment and Support Allowance</a:t>
            </a:r>
          </a:p>
          <a:p>
            <a:pPr fontAlgn="t">
              <a:lnSpc>
                <a:spcPct val="100000"/>
              </a:lnSpc>
            </a:pPr>
            <a:r>
              <a:rPr lang="en-GB" sz="1700" b="0" i="0" dirty="0">
                <a:solidFill>
                  <a:srgbClr val="000000"/>
                </a:solidFill>
                <a:effectLst/>
                <a:latin typeface="Aptos" panose="020B0004020202020204" pitchFamily="34" charset="0"/>
              </a:rPr>
              <a:t>support under Part VI of the Immigration and Asylum Act 1999</a:t>
            </a:r>
          </a:p>
          <a:p>
            <a:pPr fontAlgn="t">
              <a:lnSpc>
                <a:spcPct val="100000"/>
              </a:lnSpc>
            </a:pPr>
            <a:r>
              <a:rPr lang="en-GB" sz="1700" b="0" i="0" dirty="0">
                <a:solidFill>
                  <a:srgbClr val="000000"/>
                </a:solidFill>
                <a:effectLst/>
                <a:latin typeface="Aptos" panose="020B0004020202020204" pitchFamily="34" charset="0"/>
              </a:rPr>
              <a:t>the guaranteed element of Pension Credit</a:t>
            </a:r>
          </a:p>
          <a:p>
            <a:pPr fontAlgn="t">
              <a:lnSpc>
                <a:spcPct val="100000"/>
              </a:lnSpc>
            </a:pPr>
            <a:r>
              <a:rPr lang="en-GB" sz="1700" b="0" i="0" dirty="0">
                <a:solidFill>
                  <a:srgbClr val="000000"/>
                </a:solidFill>
                <a:effectLst/>
                <a:latin typeface="Aptos" panose="020B0004020202020204" pitchFamily="34" charset="0"/>
              </a:rPr>
              <a:t>Child Tax Credit (provided you’re not also entitled to Working Tax Credit and have an annual gross income of no more than £16,190)</a:t>
            </a:r>
          </a:p>
          <a:p>
            <a:pPr fontAlgn="t">
              <a:lnSpc>
                <a:spcPct val="100000"/>
              </a:lnSpc>
            </a:pPr>
            <a:r>
              <a:rPr lang="en-GB" sz="1700" b="0" i="0" dirty="0">
                <a:solidFill>
                  <a:srgbClr val="000000"/>
                </a:solidFill>
                <a:effectLst/>
                <a:latin typeface="Aptos" panose="020B0004020202020204" pitchFamily="34" charset="0"/>
              </a:rPr>
              <a:t>Working Tax Credit run-on - paid for 4 weeks after you stop qualifying for Working Tax Credit</a:t>
            </a:r>
          </a:p>
          <a:p>
            <a:pPr fontAlgn="t">
              <a:lnSpc>
                <a:spcPct val="100000"/>
              </a:lnSpc>
            </a:pPr>
            <a:r>
              <a:rPr lang="en-GB" sz="1700" b="0" i="0" dirty="0">
                <a:solidFill>
                  <a:srgbClr val="000000"/>
                </a:solidFill>
                <a:effectLst/>
                <a:latin typeface="Aptos" panose="020B0004020202020204" pitchFamily="34" charset="0"/>
              </a:rPr>
              <a:t>Universal Credit - if you apply on or after 1 April 2018 your household income must be less than £7,400 a year (after tax and not including any benefits you get)</a:t>
            </a:r>
          </a:p>
          <a:p>
            <a:pPr fontAlgn="t">
              <a:lnSpc>
                <a:spcPct val="100000"/>
              </a:lnSpc>
            </a:pPr>
            <a:r>
              <a:rPr lang="en-GB" sz="1700" b="0" i="0" dirty="0">
                <a:solidFill>
                  <a:srgbClr val="000000"/>
                </a:solidFill>
                <a:effectLst/>
                <a:latin typeface="Aptos" panose="020B0004020202020204" pitchFamily="34" charset="0"/>
              </a:rPr>
              <a:t>Children who get paid these benefits directly, instead of through a parent or guardian, can also get free school meals.</a:t>
            </a:r>
          </a:p>
          <a:p>
            <a:pPr marL="0" indent="0">
              <a:buNone/>
            </a:pPr>
            <a:endParaRPr lang="en-US" dirty="0">
              <a:latin typeface="+mj-lt"/>
            </a:endParaRPr>
          </a:p>
          <a:p>
            <a:pPr marL="0" indent="0">
              <a:buNone/>
            </a:pPr>
            <a:r>
              <a:rPr lang="en-US" dirty="0">
                <a:latin typeface="+mj-lt"/>
              </a:rPr>
              <a:t>Please speak to the school office if you think you are eligible. </a:t>
            </a:r>
          </a:p>
        </p:txBody>
      </p:sp>
    </p:spTree>
    <p:extLst>
      <p:ext uri="{BB962C8B-B14F-4D97-AF65-F5344CB8AC3E}">
        <p14:creationId xmlns:p14="http://schemas.microsoft.com/office/powerpoint/2010/main" val="4126636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Service Pupil Premium</a:t>
            </a:r>
          </a:p>
        </p:txBody>
      </p:sp>
      <p:sp>
        <p:nvSpPr>
          <p:cNvPr id="3" name="Content Placeholder 2"/>
          <p:cNvSpPr>
            <a:spLocks noGrp="1"/>
          </p:cNvSpPr>
          <p:nvPr>
            <p:ph idx="1"/>
          </p:nvPr>
        </p:nvSpPr>
        <p:spPr>
          <a:xfrm>
            <a:off x="457682" y="1893594"/>
            <a:ext cx="11276635" cy="3494484"/>
          </a:xfrm>
        </p:spPr>
        <p:txBody>
          <a:bodyPr>
            <a:normAutofit/>
          </a:bodyPr>
          <a:lstStyle/>
          <a:p>
            <a:pPr marL="0" indent="0">
              <a:buNone/>
            </a:pPr>
            <a:r>
              <a:rPr lang="en-GB" dirty="0">
                <a:solidFill>
                  <a:schemeClr val="tx1"/>
                </a:solidFill>
                <a:latin typeface="Aptos" panose="020B0004020202020204" pitchFamily="34" charset="0"/>
              </a:rPr>
              <a:t>Pupils attract SPP if they meet one of the following criteria: </a:t>
            </a:r>
          </a:p>
          <a:p>
            <a:pPr marL="0" indent="0">
              <a:buNone/>
            </a:pPr>
            <a:r>
              <a:rPr lang="en-GB" dirty="0">
                <a:solidFill>
                  <a:schemeClr val="tx1"/>
                </a:solidFill>
                <a:latin typeface="Aptos" panose="020B0004020202020204" pitchFamily="34" charset="0"/>
              </a:rPr>
              <a:t>• one of their parents is serving in the regular armed forces (including pupils with a parent who is on full commitment as part of the full time reserve service) </a:t>
            </a:r>
          </a:p>
          <a:p>
            <a:pPr marL="0" indent="0">
              <a:buNone/>
            </a:pPr>
            <a:r>
              <a:rPr lang="en-GB" dirty="0">
                <a:solidFill>
                  <a:schemeClr val="tx1"/>
                </a:solidFill>
                <a:latin typeface="Aptos" panose="020B0004020202020204" pitchFamily="34" charset="0"/>
              </a:rPr>
              <a:t>• they have been registered as a ‘service child’ on a school census since 2016, see note on the DfE’s ever 6 service child measure </a:t>
            </a:r>
          </a:p>
          <a:p>
            <a:pPr marL="0" indent="0">
              <a:buNone/>
            </a:pPr>
            <a:r>
              <a:rPr lang="en-GB" dirty="0">
                <a:solidFill>
                  <a:schemeClr val="tx1"/>
                </a:solidFill>
                <a:latin typeface="Aptos" panose="020B0004020202020204" pitchFamily="34" charset="0"/>
              </a:rPr>
              <a:t>• one of their parents died whilst serving in the armed forces and the pupil receives a pension under the Armed Forces Compensation Scheme or the War Pensions Scheme </a:t>
            </a:r>
            <a:endParaRPr lang="en-US" dirty="0">
              <a:solidFill>
                <a:schemeClr val="tx1"/>
              </a:solidFill>
              <a:latin typeface="Aptos" panose="020B0004020202020204" pitchFamily="34" charset="0"/>
            </a:endParaRPr>
          </a:p>
          <a:p>
            <a:pPr marL="0" indent="0">
              <a:buNone/>
            </a:pPr>
            <a:r>
              <a:rPr lang="en-US" dirty="0">
                <a:latin typeface="Aptos" panose="020B0004020202020204" pitchFamily="34" charset="0"/>
              </a:rPr>
              <a:t>Please speak to the school office if you think you are eligible</a:t>
            </a:r>
            <a:r>
              <a:rPr lang="en-US" dirty="0">
                <a:latin typeface="+mj-lt"/>
              </a:rPr>
              <a:t>. </a:t>
            </a:r>
          </a:p>
        </p:txBody>
      </p:sp>
    </p:spTree>
    <p:extLst>
      <p:ext uri="{BB962C8B-B14F-4D97-AF65-F5344CB8AC3E}">
        <p14:creationId xmlns:p14="http://schemas.microsoft.com/office/powerpoint/2010/main" val="3672843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Staples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443907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EC62F-C494-4292-C7A1-EA28FFCCFAB7}"/>
              </a:ext>
            </a:extLst>
          </p:cNvPr>
          <p:cNvSpPr>
            <a:spLocks noGrp="1"/>
          </p:cNvSpPr>
          <p:nvPr>
            <p:ph type="title"/>
          </p:nvPr>
        </p:nvSpPr>
        <p:spPr>
          <a:xfrm>
            <a:off x="3075171" y="719842"/>
            <a:ext cx="4924646" cy="863385"/>
          </a:xfrm>
        </p:spPr>
        <p:txBody>
          <a:bodyPr>
            <a:normAutofit/>
          </a:bodyPr>
          <a:lstStyle/>
          <a:p>
            <a:r>
              <a:rPr lang="en-US" b="1" dirty="0">
                <a:solidFill>
                  <a:srgbClr val="D91CAA"/>
                </a:solidFill>
                <a:cs typeface="Calibri"/>
              </a:rPr>
              <a:t>Inclusive Education</a:t>
            </a:r>
          </a:p>
        </p:txBody>
      </p:sp>
      <p:sp>
        <p:nvSpPr>
          <p:cNvPr id="3" name="Content Placeholder 2">
            <a:extLst>
              <a:ext uri="{FF2B5EF4-FFF2-40B4-BE49-F238E27FC236}">
                <a16:creationId xmlns:a16="http://schemas.microsoft.com/office/drawing/2014/main" id="{65D10D45-94DE-4F58-BF1B-54708664366F}"/>
              </a:ext>
            </a:extLst>
          </p:cNvPr>
          <p:cNvSpPr>
            <a:spLocks noGrp="1"/>
          </p:cNvSpPr>
          <p:nvPr>
            <p:ph idx="1"/>
          </p:nvPr>
        </p:nvSpPr>
        <p:spPr>
          <a:xfrm>
            <a:off x="552691" y="2317113"/>
            <a:ext cx="7090313" cy="3146138"/>
          </a:xfrm>
        </p:spPr>
        <p:txBody>
          <a:bodyPr vert="horz" lIns="91440" tIns="45720" rIns="91440" bIns="45720" rtlCol="0" anchor="t">
            <a:normAutofit fontScale="92500" lnSpcReduction="20000"/>
          </a:bodyPr>
          <a:lstStyle/>
          <a:p>
            <a:pPr>
              <a:lnSpc>
                <a:spcPct val="100000"/>
              </a:lnSpc>
              <a:spcBef>
                <a:spcPts val="0"/>
              </a:spcBef>
              <a:buClr>
                <a:srgbClr val="D91CAA"/>
              </a:buClr>
              <a:buFont typeface="Arial" panose="020B0604020202020204" pitchFamily="34" charset="0"/>
              <a:buChar char="•"/>
            </a:pPr>
            <a:r>
              <a:rPr lang="en-US" sz="2600" i="1" dirty="0">
                <a:solidFill>
                  <a:srgbClr val="D91CAA"/>
                </a:solidFill>
                <a:latin typeface="+mj-lt"/>
                <a:ea typeface="+mn-lt"/>
                <a:cs typeface="+mn-lt"/>
              </a:rPr>
              <a:t>SEND</a:t>
            </a:r>
            <a:r>
              <a:rPr lang="en-US" sz="2600" i="1" dirty="0">
                <a:solidFill>
                  <a:srgbClr val="D91CAA"/>
                </a:solidFill>
                <a:latin typeface="+mj-lt"/>
                <a:ea typeface="+mn-lt"/>
                <a:cs typeface="Calibri"/>
              </a:rPr>
              <a:t> is currently identified by four groups</a:t>
            </a:r>
            <a:r>
              <a:rPr lang="en-US" sz="2600" dirty="0">
                <a:solidFill>
                  <a:srgbClr val="D91CAA"/>
                </a:solidFill>
                <a:latin typeface="+mj-lt"/>
                <a:ea typeface="+mn-lt"/>
                <a:cs typeface="Calibri"/>
              </a:rPr>
              <a:t>;</a:t>
            </a:r>
            <a:endParaRPr lang="en-US" sz="2600" dirty="0">
              <a:solidFill>
                <a:srgbClr val="D91CAA"/>
              </a:solidFill>
              <a:latin typeface="+mj-lt"/>
              <a:ea typeface="+mn-lt"/>
              <a:cs typeface="+mn-lt"/>
            </a:endParaRPr>
          </a:p>
          <a:p>
            <a:pPr>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Communication and Interaction (including Autism Spectrum)</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Cognition and Learning (including Dyslexia) </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Social, Emotional &amp; Mental Health </a:t>
            </a: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Sensory and/or Physical Needs </a:t>
            </a:r>
            <a:endParaRPr lang="en-US" sz="2600" dirty="0">
              <a:solidFill>
                <a:srgbClr val="D91CAA"/>
              </a:solidFill>
              <a:latin typeface="+mj-lt"/>
              <a:ea typeface="+mn-lt"/>
              <a:cs typeface="+mn-lt"/>
            </a:endParaRPr>
          </a:p>
          <a:p>
            <a:pPr marL="45720" indent="0">
              <a:lnSpc>
                <a:spcPct val="100000"/>
              </a:lnSpc>
              <a:spcBef>
                <a:spcPts val="0"/>
              </a:spcBef>
              <a:buNone/>
            </a:pPr>
            <a:endParaRPr lang="en-US" dirty="0">
              <a:latin typeface="+mj-lt"/>
              <a:ea typeface="+mn-lt"/>
              <a:cs typeface="+mn-lt"/>
            </a:endParaRPr>
          </a:p>
          <a:p>
            <a:endParaRPr lang="en-US" dirty="0">
              <a:latin typeface="+mj-lt"/>
              <a:ea typeface="+mn-lt"/>
              <a:cs typeface="+mn-lt"/>
            </a:endParaRPr>
          </a:p>
          <a:p>
            <a:endParaRPr lang="en-US" dirty="0">
              <a:latin typeface="+mj-lt"/>
            </a:endParaRPr>
          </a:p>
        </p:txBody>
      </p:sp>
      <p:pic>
        <p:nvPicPr>
          <p:cNvPr id="5" name="Picture 5" descr="equality v equity wheelchair.jpg">
            <a:extLst>
              <a:ext uri="{FF2B5EF4-FFF2-40B4-BE49-F238E27FC236}">
                <a16:creationId xmlns:a16="http://schemas.microsoft.com/office/drawing/2014/main" id="{89D2D5BF-F15E-F2E6-DB55-BA5F547C82BD}"/>
              </a:ext>
            </a:extLst>
          </p:cNvPr>
          <p:cNvPicPr>
            <a:picLocks noChangeAspect="1"/>
          </p:cNvPicPr>
          <p:nvPr/>
        </p:nvPicPr>
        <p:blipFill>
          <a:blip r:embed="rId2"/>
          <a:stretch>
            <a:fillRect/>
          </a:stretch>
        </p:blipFill>
        <p:spPr>
          <a:xfrm>
            <a:off x="8310622" y="422234"/>
            <a:ext cx="3171893" cy="1667801"/>
          </a:xfrm>
          <a:prstGeom prst="rect">
            <a:avLst/>
          </a:prstGeom>
        </p:spPr>
      </p:pic>
      <p:pic>
        <p:nvPicPr>
          <p:cNvPr id="4" name="Picture 4" descr="Equality v Equity.jpg">
            <a:extLst>
              <a:ext uri="{FF2B5EF4-FFF2-40B4-BE49-F238E27FC236}">
                <a16:creationId xmlns:a16="http://schemas.microsoft.com/office/drawing/2014/main" id="{BD454D82-587F-82E0-89E6-3D02419C554D}"/>
              </a:ext>
            </a:extLst>
          </p:cNvPr>
          <p:cNvPicPr>
            <a:picLocks noChangeAspect="1"/>
          </p:cNvPicPr>
          <p:nvPr/>
        </p:nvPicPr>
        <p:blipFill>
          <a:blip r:embed="rId3"/>
          <a:stretch>
            <a:fillRect/>
          </a:stretch>
        </p:blipFill>
        <p:spPr>
          <a:xfrm>
            <a:off x="8310622" y="2237548"/>
            <a:ext cx="3171893" cy="2375858"/>
          </a:xfrm>
          <a:prstGeom prst="rect">
            <a:avLst/>
          </a:prstGeom>
        </p:spPr>
      </p:pic>
      <p:pic>
        <p:nvPicPr>
          <p:cNvPr id="7" name="Picture 7" descr="A picture containing birthday, decorated, colorful&#10;&#10;Description automatically generated">
            <a:extLst>
              <a:ext uri="{FF2B5EF4-FFF2-40B4-BE49-F238E27FC236}">
                <a16:creationId xmlns:a16="http://schemas.microsoft.com/office/drawing/2014/main" id="{EBB528AA-8982-2A9A-DEE7-E63C4AB851A6}"/>
              </a:ext>
            </a:extLst>
          </p:cNvPr>
          <p:cNvPicPr>
            <a:picLocks noChangeAspect="1"/>
          </p:cNvPicPr>
          <p:nvPr/>
        </p:nvPicPr>
        <p:blipFill>
          <a:blip r:embed="rId4"/>
          <a:stretch>
            <a:fillRect/>
          </a:stretch>
        </p:blipFill>
        <p:spPr>
          <a:xfrm>
            <a:off x="339305" y="464435"/>
            <a:ext cx="2211239" cy="1572794"/>
          </a:xfrm>
          <a:prstGeom prst="rect">
            <a:avLst/>
          </a:prstGeom>
        </p:spPr>
      </p:pic>
      <p:sp>
        <p:nvSpPr>
          <p:cNvPr id="8" name="TextBox 7">
            <a:extLst>
              <a:ext uri="{FF2B5EF4-FFF2-40B4-BE49-F238E27FC236}">
                <a16:creationId xmlns:a16="http://schemas.microsoft.com/office/drawing/2014/main" id="{DD221DC8-4261-2596-181A-6DA6AFCAE663}"/>
              </a:ext>
            </a:extLst>
          </p:cNvPr>
          <p:cNvSpPr txBox="1"/>
          <p:nvPr/>
        </p:nvSpPr>
        <p:spPr>
          <a:xfrm>
            <a:off x="339305" y="5702421"/>
            <a:ext cx="717142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mj-lt"/>
              </a:rPr>
              <a:t>Further details advice and activities can be found on our school website:</a:t>
            </a:r>
            <a:r>
              <a:rPr lang="en-US" sz="2000" dirty="0">
                <a:latin typeface="+mj-lt"/>
              </a:rPr>
              <a:t> </a:t>
            </a:r>
            <a:r>
              <a:rPr lang="en-US" sz="2000" dirty="0">
                <a:latin typeface="+mj-lt"/>
                <a:hlinkClick r:id="rId5"/>
              </a:rPr>
              <a:t>https://www.shrivenhamschool.co.uk/send/</a:t>
            </a:r>
            <a:endParaRPr lang="en-US" sz="2000" dirty="0">
              <a:latin typeface="+mj-lt"/>
            </a:endParaRPr>
          </a:p>
        </p:txBody>
      </p:sp>
      <p:sp>
        <p:nvSpPr>
          <p:cNvPr id="9" name="TextBox 8">
            <a:extLst>
              <a:ext uri="{FF2B5EF4-FFF2-40B4-BE49-F238E27FC236}">
                <a16:creationId xmlns:a16="http://schemas.microsoft.com/office/drawing/2014/main" id="{14211ACB-77C8-5642-1B81-A313EDA1A41F}"/>
              </a:ext>
            </a:extLst>
          </p:cNvPr>
          <p:cNvSpPr txBox="1"/>
          <p:nvPr/>
        </p:nvSpPr>
        <p:spPr>
          <a:xfrm>
            <a:off x="7643004" y="4826675"/>
            <a:ext cx="4267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US" sz="2000" b="1" dirty="0" err="1">
                <a:latin typeface="+mj-lt"/>
                <a:ea typeface="+mn-lt"/>
                <a:cs typeface="+mn-lt"/>
              </a:rPr>
              <a:t>Oxfordshire</a:t>
            </a:r>
            <a:r>
              <a:rPr lang="en-US" sz="2000" b="1" dirty="0">
                <a:latin typeface="+mj-lt"/>
                <a:ea typeface="+mn-lt"/>
                <a:cs typeface="+mn-lt"/>
              </a:rPr>
              <a:t> Local Authority</a:t>
            </a:r>
          </a:p>
          <a:p>
            <a:pPr marL="285750" indent="-285750">
              <a:lnSpc>
                <a:spcPct val="90000"/>
              </a:lnSpc>
              <a:spcBef>
                <a:spcPct val="0"/>
              </a:spcBef>
              <a:buFont typeface="Arial"/>
              <a:buChar char="•"/>
            </a:pPr>
            <a:r>
              <a:rPr lang="en-US" sz="2000" dirty="0">
                <a:latin typeface="+mj-lt"/>
                <a:ea typeface="+mn-lt"/>
                <a:cs typeface="+mn-lt"/>
                <a:hlinkClick r:id="rId6"/>
              </a:rPr>
              <a:t>Oxfordshire SEND Local Offer</a:t>
            </a:r>
            <a:endParaRPr lang="en-US" sz="2000" dirty="0">
              <a:latin typeface="+mj-lt"/>
            </a:endParaRPr>
          </a:p>
          <a:p>
            <a:pPr marL="285750" indent="-285750">
              <a:lnSpc>
                <a:spcPct val="90000"/>
              </a:lnSpc>
              <a:spcBef>
                <a:spcPct val="0"/>
              </a:spcBef>
              <a:buFont typeface="Arial"/>
              <a:buChar char="•"/>
            </a:pPr>
            <a:r>
              <a:rPr lang="en-US" sz="2000" dirty="0">
                <a:latin typeface="+mj-lt"/>
                <a:ea typeface="+mn-lt"/>
                <a:cs typeface="+mn-lt"/>
                <a:hlinkClick r:id="rId7"/>
              </a:rPr>
              <a:t>Family Information Directory</a:t>
            </a:r>
            <a:endParaRPr lang="en-US" sz="2000" dirty="0">
              <a:latin typeface="+mj-lt"/>
            </a:endParaRPr>
          </a:p>
          <a:p>
            <a:pPr>
              <a:lnSpc>
                <a:spcPct val="90000"/>
              </a:lnSpc>
              <a:spcBef>
                <a:spcPct val="0"/>
              </a:spcBef>
            </a:pPr>
            <a:r>
              <a:rPr lang="en-US" sz="2000" b="1" dirty="0">
                <a:latin typeface="+mj-lt"/>
                <a:cs typeface="Calibri Light"/>
              </a:rPr>
              <a:t>Swindon Borough Council</a:t>
            </a:r>
            <a:endParaRPr lang="en-US" sz="2000" dirty="0">
              <a:latin typeface="+mj-lt"/>
              <a:cs typeface="Calibri Light"/>
            </a:endParaRPr>
          </a:p>
          <a:p>
            <a:pPr marL="285750" indent="-285750">
              <a:lnSpc>
                <a:spcPct val="90000"/>
              </a:lnSpc>
              <a:spcBef>
                <a:spcPct val="0"/>
              </a:spcBef>
              <a:buFont typeface="Arial"/>
              <a:buChar char="•"/>
            </a:pPr>
            <a:r>
              <a:rPr lang="en-US" sz="2000" b="1" dirty="0">
                <a:latin typeface="+mj-lt"/>
                <a:cs typeface="Calibri Light"/>
              </a:rPr>
              <a:t> </a:t>
            </a:r>
            <a:r>
              <a:rPr lang="en-US" sz="2000" dirty="0">
                <a:latin typeface="+mj-lt"/>
                <a:ea typeface="+mn-lt"/>
                <a:cs typeface="+mn-lt"/>
                <a:hlinkClick r:id="rId8"/>
              </a:rPr>
              <a:t>https://localoffer.swindon.gov.uk/home</a:t>
            </a:r>
            <a:endParaRPr lang="en-US" sz="2000" dirty="0">
              <a:latin typeface="+mj-lt"/>
              <a:ea typeface="+mn-lt"/>
              <a:cs typeface="+mn-lt"/>
            </a:endParaRPr>
          </a:p>
        </p:txBody>
      </p:sp>
    </p:spTree>
    <p:extLst>
      <p:ext uri="{BB962C8B-B14F-4D97-AF65-F5344CB8AC3E}">
        <p14:creationId xmlns:p14="http://schemas.microsoft.com/office/powerpoint/2010/main" val="1086484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989" y="370873"/>
            <a:ext cx="11296891" cy="971791"/>
          </a:xfrm>
        </p:spPr>
        <p:txBody>
          <a:bodyPr>
            <a:normAutofit/>
          </a:bodyPr>
          <a:lstStyle/>
          <a:p>
            <a:r>
              <a:rPr lang="en-US" dirty="0"/>
              <a:t>Administering medicine and any medical needs.</a:t>
            </a:r>
          </a:p>
        </p:txBody>
      </p:sp>
      <p:sp>
        <p:nvSpPr>
          <p:cNvPr id="3" name="Content Placeholder 2"/>
          <p:cNvSpPr>
            <a:spLocks noGrp="1"/>
          </p:cNvSpPr>
          <p:nvPr>
            <p:ph idx="1"/>
          </p:nvPr>
        </p:nvSpPr>
        <p:spPr>
          <a:xfrm>
            <a:off x="430990" y="1342663"/>
            <a:ext cx="11296890" cy="5081285"/>
          </a:xfrm>
        </p:spPr>
        <p:txBody>
          <a:bodyPr vert="horz" lIns="91440" tIns="45720" rIns="91440" bIns="45720" rtlCol="0" anchor="t">
            <a:normAutofit/>
          </a:bodyPr>
          <a:lstStyle/>
          <a:p>
            <a:r>
              <a:rPr lang="en-US" sz="2400" dirty="0">
                <a:latin typeface="+mj-lt"/>
                <a:ea typeface="+mn-lt"/>
                <a:cs typeface="+mn-lt"/>
              </a:rPr>
              <a:t>Children with medical conditions are properly supported to allow them to access the same education as other pupils, including school trips and sporting activities.</a:t>
            </a:r>
          </a:p>
          <a:p>
            <a:r>
              <a:rPr lang="en-US" sz="2400" dirty="0">
                <a:latin typeface="+mj-lt"/>
                <a:ea typeface="+mn-lt"/>
                <a:cs typeface="+mn-lt"/>
              </a:rPr>
              <a:t>Prescription and non-prescription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r>
              <a:rPr lang="en-US" sz="2400" dirty="0">
                <a:latin typeface="+mj-lt"/>
                <a:ea typeface="+mn-lt"/>
                <a:cs typeface="+mn-lt"/>
              </a:rPr>
              <a:t>When medication is given, it is recorded on the Record of Medication Administration form at school.</a:t>
            </a:r>
          </a:p>
        </p:txBody>
      </p:sp>
    </p:spTree>
    <p:extLst>
      <p:ext uri="{BB962C8B-B14F-4D97-AF65-F5344CB8AC3E}">
        <p14:creationId xmlns:p14="http://schemas.microsoft.com/office/powerpoint/2010/main" val="336850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892" y="267972"/>
            <a:ext cx="9875520" cy="901071"/>
          </a:xfrm>
        </p:spPr>
        <p:txBody>
          <a:bodyPr>
            <a:normAutofit fontScale="90000"/>
          </a:bodyPr>
          <a:lstStyle/>
          <a:p>
            <a:br>
              <a:rPr lang="en-GB" sz="3300" dirty="0"/>
            </a:br>
            <a:br>
              <a:rPr lang="en-GB" sz="3300" dirty="0"/>
            </a:br>
            <a:r>
              <a:rPr lang="en-GB" sz="3300" dirty="0"/>
              <a:t>Calendar dates will be sent to all parents for the school year. </a:t>
            </a:r>
            <a:br>
              <a:rPr lang="en-GB" dirty="0"/>
            </a:br>
            <a:br>
              <a:rPr lang="en-GB" dirty="0"/>
            </a:br>
            <a:r>
              <a:rPr lang="en-GB" dirty="0"/>
              <a:t>Important Dates:</a:t>
            </a:r>
          </a:p>
        </p:txBody>
      </p:sp>
      <p:sp>
        <p:nvSpPr>
          <p:cNvPr id="3" name="Content Placeholder 2"/>
          <p:cNvSpPr>
            <a:spLocks noGrp="1"/>
          </p:cNvSpPr>
          <p:nvPr>
            <p:ph idx="1"/>
          </p:nvPr>
        </p:nvSpPr>
        <p:spPr>
          <a:xfrm>
            <a:off x="1159564" y="2268442"/>
            <a:ext cx="9872871" cy="3640745"/>
          </a:xfrm>
        </p:spPr>
        <p:txBody>
          <a:bodyPr>
            <a:normAutofit/>
          </a:bodyPr>
          <a:lstStyle/>
          <a:p>
            <a:pPr marL="45720" indent="0">
              <a:buNone/>
            </a:pPr>
            <a:r>
              <a:rPr lang="en-GB" dirty="0"/>
              <a:t>6</a:t>
            </a:r>
            <a:r>
              <a:rPr lang="en-GB" baseline="30000" dirty="0"/>
              <a:t>th</a:t>
            </a:r>
            <a:r>
              <a:rPr lang="en-GB" dirty="0"/>
              <a:t> October- Harvest Service, 1:30 </a:t>
            </a:r>
          </a:p>
          <a:p>
            <a:pPr marL="45720" indent="0">
              <a:buNone/>
            </a:pPr>
            <a:r>
              <a:rPr lang="en-GB" dirty="0"/>
              <a:t>21</a:t>
            </a:r>
            <a:r>
              <a:rPr lang="en-GB" baseline="30000" dirty="0"/>
              <a:t>st</a:t>
            </a:r>
            <a:r>
              <a:rPr lang="en-GB" dirty="0"/>
              <a:t>  and 23</a:t>
            </a:r>
            <a:r>
              <a:rPr lang="en-GB" baseline="30000" dirty="0"/>
              <a:t>rd</a:t>
            </a:r>
            <a:r>
              <a:rPr lang="en-GB" dirty="0"/>
              <a:t>  October- Parents Evening, 3:30-6:30</a:t>
            </a:r>
          </a:p>
          <a:p>
            <a:pPr marL="45720" indent="0">
              <a:buNone/>
            </a:pPr>
            <a:r>
              <a:rPr lang="en-GB" dirty="0"/>
              <a:t>15</a:t>
            </a:r>
            <a:r>
              <a:rPr lang="en-GB" baseline="30000" dirty="0"/>
              <a:t>th</a:t>
            </a:r>
            <a:r>
              <a:rPr lang="en-GB" dirty="0"/>
              <a:t> December- Christmas Play, 1:30</a:t>
            </a:r>
          </a:p>
          <a:p>
            <a:pPr marL="45720" indent="0">
              <a:buNone/>
            </a:pPr>
            <a:endParaRPr lang="en-GB" dirty="0"/>
          </a:p>
          <a:p>
            <a:pPr marL="45720" indent="0">
              <a:buNone/>
            </a:pPr>
            <a:endParaRPr lang="en-GB" dirty="0"/>
          </a:p>
          <a:p>
            <a:pPr marL="45720" indent="0">
              <a:buNone/>
            </a:pPr>
            <a:endParaRPr lang="en-GB" baseline="30000" dirty="0"/>
          </a:p>
          <a:p>
            <a:pPr marL="45720" indent="0">
              <a:buNone/>
            </a:pPr>
            <a:r>
              <a:rPr lang="en-GB" dirty="0"/>
              <a:t> </a:t>
            </a:r>
          </a:p>
        </p:txBody>
      </p:sp>
    </p:spTree>
    <p:extLst>
      <p:ext uri="{BB962C8B-B14F-4D97-AF65-F5344CB8AC3E}">
        <p14:creationId xmlns:p14="http://schemas.microsoft.com/office/powerpoint/2010/main" val="2137087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766870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1065388" y="2182862"/>
            <a:ext cx="10926500" cy="1246138"/>
          </a:xfrm>
        </p:spPr>
        <p:txBody>
          <a:bodyPr>
            <a:noAutofit/>
          </a:bodyPr>
          <a:lstStyle/>
          <a:p>
            <a:r>
              <a:rPr lang="en-US" sz="4000" dirty="0">
                <a:latin typeface="+mj-lt"/>
              </a:rPr>
              <a:t>Office email: </a:t>
            </a:r>
            <a:br>
              <a:rPr lang="en-US" sz="4000" dirty="0">
                <a:latin typeface="+mj-lt"/>
              </a:rPr>
            </a:br>
            <a:r>
              <a:rPr lang="en-US" sz="4000" dirty="0">
                <a:latin typeface="+mj-lt"/>
                <a:hlinkClick r:id="rId3"/>
              </a:rPr>
              <a:t>office@shr.cambrianlt.org</a:t>
            </a:r>
            <a:r>
              <a:rPr lang="en-US" sz="4000" dirty="0">
                <a:latin typeface="+mj-lt"/>
              </a:rPr>
              <a:t> </a:t>
            </a:r>
            <a:br>
              <a:rPr lang="en-US" sz="4000" dirty="0">
                <a:latin typeface="+mj-lt"/>
              </a:rPr>
            </a:br>
            <a:endParaRPr lang="en-US" sz="40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FBD45B438DCDC4688CB4BF77952D349" ma:contentTypeVersion="10" ma:contentTypeDescription="Create a new document." ma:contentTypeScope="" ma:versionID="75500dc58d6c7773b4075e3171ad1d77">
  <xsd:schema xmlns:xsd="http://www.w3.org/2001/XMLSchema" xmlns:xs="http://www.w3.org/2001/XMLSchema" xmlns:p="http://schemas.microsoft.com/office/2006/metadata/properties" xmlns:ns3="0c92ce9c-bed4-401a-87ed-783e1533daf3" targetNamespace="http://schemas.microsoft.com/office/2006/metadata/properties" ma:root="true" ma:fieldsID="d45d9aae08a9c12053c983476893a058" ns3:_="">
    <xsd:import namespace="0c92ce9c-bed4-401a-87ed-783e1533daf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92ce9c-bed4-401a-87ed-783e1533da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005FE9-591C-4975-8070-39E27664A0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92ce9c-bed4-401a-87ed-783e1533da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D0FC9F97-A768-4092-8261-20C1338E37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746</TotalTime>
  <Words>1857</Words>
  <Application>Microsoft Office PowerPoint</Application>
  <PresentationFormat>Widescreen</PresentationFormat>
  <Paragraphs>152</Paragraphs>
  <Slides>20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Aptos</vt: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Beech class look like?</vt:lpstr>
      <vt:lpstr>Expectations</vt:lpstr>
      <vt:lpstr>Curriculum</vt:lpstr>
      <vt:lpstr>Homework</vt:lpstr>
      <vt:lpstr>PE</vt:lpstr>
      <vt:lpstr>Lunches, snacks and drinks</vt:lpstr>
      <vt:lpstr>Pupil Premium</vt:lpstr>
      <vt:lpstr>Service Pupil Premium</vt:lpstr>
      <vt:lpstr>Attendance/Absence</vt:lpstr>
      <vt:lpstr>SEN and Pastoral support</vt:lpstr>
      <vt:lpstr>Inclusive Education</vt:lpstr>
      <vt:lpstr>Home School Link Worker</vt:lpstr>
      <vt:lpstr>Administering medicine and any medical needs.</vt:lpstr>
      <vt:lpstr>  Calendar dates will be sent to all parents for the school year.   Important Dates:</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Cora Williams</cp:lastModifiedBy>
  <cp:revision>166</cp:revision>
  <dcterms:created xsi:type="dcterms:W3CDTF">2022-06-10T08:15:31Z</dcterms:created>
  <dcterms:modified xsi:type="dcterms:W3CDTF">2025-09-11T07:04:11Z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0x0101009FBD45B438DCDC4688CB4BF77952D349</vt:lpwstr>
  </property>
</Properties>
</file>