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67" r:id="rId1"/>
  </p:sldMasterIdLst>
  <p:notesMasterIdLst>
    <p:notesMasterId r:id="rId29"/>
  </p:notesMasterIdLst>
  <p:sldIdLst>
    <p:sldId id="28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87" r:id="rId25"/>
    <p:sldId id="288" r:id="rId26"/>
    <p:sldId id="289" r:id="rId27"/>
    <p:sldId id="290" r:id="rId28"/>
  </p:sldIdLst>
  <p:sldSz cx="9144000" cy="5143500" type="screen16x9"/>
  <p:notesSz cx="6858000" cy="9144000"/>
  <p:embeddedFontLst>
    <p:embeddedFont>
      <p:font typeface="Garamond" panose="02020404030301010803" pitchFamily="18" charset="0"/>
      <p:regular r:id="rId30"/>
      <p:bold r:id="rId31"/>
      <p:italic r:id="rId32"/>
    </p:embeddedFont>
    <p:embeddedFont>
      <p:font typeface="Nunito" pitchFamily="2" charset="0"/>
      <p:regular r:id="rId33"/>
      <p:bold r:id="rId34"/>
      <p:italic r:id="rId35"/>
      <p:boldItalic r:id="rId36"/>
    </p:embeddedFont>
    <p:embeddedFont>
      <p:font typeface="Nunito Sans SemiBold" pitchFamily="2" charset="0"/>
      <p:regular r:id="rId37"/>
      <p:bold r:id="rId38"/>
      <p:italic r:id="rId39"/>
      <p:boldItalic r:id="rId40"/>
    </p:embeddedFont>
    <p:embeddedFont>
      <p:font typeface="Nunito SemiBold" pitchFamily="2" charset="0"/>
      <p:regular r:id="rId41"/>
      <p:bold r:id="rId42"/>
      <p:italic r:id="rId43"/>
      <p:boldItalic r:id="rId44"/>
    </p:embeddedFont>
    <p:embeddedFont>
      <p:font typeface="Twinkl Cursive Looped" panose="02000000000000000000" pitchFamily="2" charset="0"/>
      <p:regular r:id="rId4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9" roundtripDataSignature="AMtx7mgWAY8iKfDV08h0bieAxJ7MMRj6z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8" d="100"/>
          <a:sy n="98" d="100"/>
        </p:scale>
        <p:origin x="10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font" Target="fonts/font13.fntdata"/><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notesMaster" Target="notesMasters/notesMaster1.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45" Type="http://schemas.openxmlformats.org/officeDocument/2006/relationships/font" Target="fonts/font16.fntdata"/><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7.fntdata"/><Relationship Id="rId49"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4" Type="http://schemas.openxmlformats.org/officeDocument/2006/relationships/font" Target="fonts/font15.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font" Target="fonts/font14.fntdata"/><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Google Shape;3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 name="Google Shape;4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 name="Google Shape;4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DfE Key Stage 2 access arrangements guidance (https://www.gov.uk/government/publications/key-stage-2-tests-access-arrangements) gives more details on this, including which arrangements need prior permission. </a:t>
            </a:r>
            <a:endParaRPr/>
          </a:p>
          <a:p>
            <a:pPr marL="158750" lvl="0" indent="0" algn="l" rtl="0">
              <a:lnSpc>
                <a:spcPct val="100000"/>
              </a:lnSpc>
              <a:spcBef>
                <a:spcPts val="0"/>
              </a:spcBef>
              <a:spcAft>
                <a:spcPts val="0"/>
              </a:spcAft>
              <a:buSzPts val="1100"/>
              <a:buNone/>
            </a:pPr>
            <a:r>
              <a:rPr lang="en-GB"/>
              <a:t>It should be noted that there are cases when pupils can have access to multiple arrangements (e.g. addition time and a scribe). These are detailed in the above document. </a:t>
            </a:r>
            <a:endParaRPr/>
          </a:p>
          <a:p>
            <a:pPr marL="158750" lvl="0" indent="0" algn="l" rtl="0">
              <a:lnSpc>
                <a:spcPct val="100000"/>
              </a:lnSpc>
              <a:spcBef>
                <a:spcPts val="0"/>
              </a:spcBef>
              <a:spcAft>
                <a:spcPts val="0"/>
              </a:spcAft>
              <a:buSzPts val="1100"/>
              <a:buNone/>
            </a:pPr>
            <a:r>
              <a:rPr lang="en-GB"/>
              <a:t>Also note, any pupil can ask for a question to be read to them, though not explained to them. In mathematics, words and numbers may be read but mathematical symbols cannot be read.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 name="Google Shape;5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There is no separate test that would indicate a pupil is working above the national standard.</a:t>
            </a:r>
            <a:endParaRPr/>
          </a:p>
          <a:p>
            <a:pPr marL="158750" lvl="0" indent="0" algn="l" rtl="0">
              <a:lnSpc>
                <a:spcPct val="100000"/>
              </a:lnSpc>
              <a:spcBef>
                <a:spcPts val="0"/>
              </a:spcBef>
              <a:spcAft>
                <a:spcPts val="0"/>
              </a:spcAft>
              <a:buSzPts val="1100"/>
              <a:buNone/>
            </a:pPr>
            <a:r>
              <a:rPr lang="en-GB"/>
              <a:t>A scaled score of less than 99 would indicate a pupil is working below the national standard. </a:t>
            </a:r>
            <a:endParaRPr/>
          </a:p>
          <a:p>
            <a:pPr marL="158750" lvl="0" indent="0" algn="l" rtl="0">
              <a:lnSpc>
                <a:spcPct val="100000"/>
              </a:lnSpc>
              <a:spcBef>
                <a:spcPts val="0"/>
              </a:spcBef>
              <a:spcAft>
                <a:spcPts val="0"/>
              </a:spcAft>
              <a:buSzPts val="1100"/>
              <a:buNone/>
            </a:pPr>
            <a:r>
              <a:rPr lang="en-GB"/>
              <a:t>To have a scaled score, pupils must have a minimum raw score (determined each year). If the pupil does not achieve the minimum raw score, they have not demonstrated sufficient understanding of the KS2 curriculum in the subject.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question types include:</a:t>
            </a:r>
            <a:endParaRPr/>
          </a:p>
          <a:p>
            <a:pPr marL="457200" lvl="0" indent="-298450" algn="l" rtl="0">
              <a:lnSpc>
                <a:spcPct val="100000"/>
              </a:lnSpc>
              <a:spcBef>
                <a:spcPts val="0"/>
              </a:spcBef>
              <a:spcAft>
                <a:spcPts val="0"/>
              </a:spcAft>
              <a:buSzPts val="1100"/>
              <a:buFont typeface="Arial"/>
              <a:buChar char="-"/>
            </a:pPr>
            <a:r>
              <a:rPr lang="en-GB"/>
              <a:t>Circling</a:t>
            </a:r>
            <a:endParaRPr/>
          </a:p>
          <a:p>
            <a:pPr marL="457200" lvl="0" indent="-298450" algn="l" rtl="0">
              <a:lnSpc>
                <a:spcPct val="100000"/>
              </a:lnSpc>
              <a:spcBef>
                <a:spcPts val="0"/>
              </a:spcBef>
              <a:spcAft>
                <a:spcPts val="0"/>
              </a:spcAft>
              <a:buSzPts val="1100"/>
              <a:buFont typeface="Arial"/>
              <a:buChar char="-"/>
            </a:pPr>
            <a:r>
              <a:rPr lang="en-GB"/>
              <a:t>Drawing lines to connect</a:t>
            </a:r>
            <a:endParaRPr/>
          </a:p>
          <a:p>
            <a:pPr marL="457200" lvl="0" indent="-298450" algn="l" rtl="0">
              <a:lnSpc>
                <a:spcPct val="100000"/>
              </a:lnSpc>
              <a:spcBef>
                <a:spcPts val="0"/>
              </a:spcBef>
              <a:spcAft>
                <a:spcPts val="0"/>
              </a:spcAft>
              <a:buSzPts val="1100"/>
              <a:buFont typeface="Arial"/>
              <a:buChar char="-"/>
            </a:pPr>
            <a:r>
              <a:rPr lang="en-GB"/>
              <a:t>Multiple choice questions (including ticking tables)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GPS SATs paper. </a:t>
            </a:r>
            <a:br>
              <a:rPr lang="en-GB"/>
            </a:br>
            <a:r>
              <a:rPr lang="en-GB"/>
              <a:t>For question 43 the answer scheme details 2 correct answers and answers that should not be accepted (e.g. misspellings of verb forms or errors in punctuation or capitalisation.)</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 name="Google Shape;89;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Spelling SATs paper.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r>
              <a:rPr lang="en-GB"/>
              <a:t>Question styles include: </a:t>
            </a:r>
            <a:endParaRPr/>
          </a:p>
          <a:p>
            <a:pPr marL="457200" lvl="0" indent="-298450" algn="l" rtl="0">
              <a:lnSpc>
                <a:spcPct val="100000"/>
              </a:lnSpc>
              <a:spcBef>
                <a:spcPts val="0"/>
              </a:spcBef>
              <a:spcAft>
                <a:spcPts val="0"/>
              </a:spcAft>
              <a:buSzPts val="1100"/>
              <a:buFont typeface="Arial"/>
              <a:buChar char="-"/>
            </a:pPr>
            <a:r>
              <a:rPr lang="en-GB"/>
              <a:t>Multiple choice questions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a:t>
            </a:r>
            <a:endParaRPr/>
          </a:p>
          <a:p>
            <a:pPr marL="457200" lvl="0" indent="-298450" algn="l" rtl="0">
              <a:lnSpc>
                <a:spcPct val="100000"/>
              </a:lnSpc>
              <a:spcBef>
                <a:spcPts val="0"/>
              </a:spcBef>
              <a:spcAft>
                <a:spcPts val="0"/>
              </a:spcAft>
              <a:buSzPts val="1100"/>
              <a:buFont typeface="Arial"/>
              <a:buChar char="-"/>
            </a:pPr>
            <a:r>
              <a:rPr lang="en-GB"/>
              <a:t>Multiple mark (long answer) questions</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6% of questions: summarising main ideas from more than one paragraph.</a:t>
            </a:r>
            <a:endParaRPr/>
          </a:p>
          <a:p>
            <a:pPr marL="158750" lvl="0" indent="0" algn="l" rtl="0">
              <a:lnSpc>
                <a:spcPct val="100000"/>
              </a:lnSpc>
              <a:spcBef>
                <a:spcPts val="0"/>
              </a:spcBef>
              <a:spcAft>
                <a:spcPts val="0"/>
              </a:spcAft>
              <a:buSzPts val="1100"/>
              <a:buNone/>
            </a:pPr>
            <a:r>
              <a:rPr lang="en-GB"/>
              <a:t>2% of questions: making comparisons within the text</a:t>
            </a:r>
            <a:endParaRPr/>
          </a:p>
          <a:p>
            <a:pPr marL="158750" lvl="0" indent="0" algn="l" rtl="0">
              <a:lnSpc>
                <a:spcPct val="100000"/>
              </a:lnSpc>
              <a:spcBef>
                <a:spcPts val="0"/>
              </a:spcBef>
              <a:spcAft>
                <a:spcPts val="0"/>
              </a:spcAft>
              <a:buSzPts val="1100"/>
              <a:buNone/>
            </a:pPr>
            <a:r>
              <a:rPr lang="en-GB"/>
              <a:t>2% of questions: Identify and / or explain how meaning is enhanced through choice of words and phrases.</a:t>
            </a:r>
            <a:endParaRPr/>
          </a:p>
          <a:p>
            <a:pPr marL="158750" lvl="0" indent="0" algn="l" rtl="0">
              <a:lnSpc>
                <a:spcPct val="100000"/>
              </a:lnSpc>
              <a:spcBef>
                <a:spcPts val="0"/>
              </a:spcBef>
              <a:spcAft>
                <a:spcPts val="0"/>
              </a:spcAft>
              <a:buSzPts val="1100"/>
              <a:buNone/>
            </a:pPr>
            <a:r>
              <a:rPr lang="en-GB"/>
              <a:t>Example questions to ask at home:</a:t>
            </a:r>
            <a:endParaRPr/>
          </a:p>
          <a:p>
            <a:pPr marL="457200" lvl="0" indent="-298450" algn="l" rtl="0">
              <a:lnSpc>
                <a:spcPct val="100000"/>
              </a:lnSpc>
              <a:spcBef>
                <a:spcPts val="0"/>
              </a:spcBef>
              <a:spcAft>
                <a:spcPts val="0"/>
              </a:spcAft>
              <a:buSzPts val="1100"/>
              <a:buFont typeface="Arial"/>
              <a:buChar char="-"/>
            </a:pPr>
            <a:r>
              <a:rPr lang="en-GB"/>
              <a:t>What does this word mean? </a:t>
            </a:r>
            <a:endParaRPr/>
          </a:p>
          <a:p>
            <a:pPr marL="457200" lvl="0" indent="-298450" algn="l" rtl="0">
              <a:lnSpc>
                <a:spcPct val="100000"/>
              </a:lnSpc>
              <a:spcBef>
                <a:spcPts val="0"/>
              </a:spcBef>
              <a:spcAft>
                <a:spcPts val="0"/>
              </a:spcAft>
              <a:buSzPts val="1100"/>
              <a:buFont typeface="Arial"/>
              <a:buChar char="-"/>
            </a:pPr>
            <a:r>
              <a:rPr lang="en-GB"/>
              <a:t>Which word in this paragraph is the closest in meaning to…?</a:t>
            </a:r>
            <a:endParaRPr/>
          </a:p>
          <a:p>
            <a:pPr marL="457200" lvl="0" indent="-298450" algn="l" rtl="0">
              <a:lnSpc>
                <a:spcPct val="100000"/>
              </a:lnSpc>
              <a:spcBef>
                <a:spcPts val="0"/>
              </a:spcBef>
              <a:spcAft>
                <a:spcPts val="0"/>
              </a:spcAft>
              <a:buSzPts val="1100"/>
              <a:buFont typeface="Arial"/>
              <a:buChar char="-"/>
            </a:pPr>
            <a:r>
              <a:rPr lang="en-GB"/>
              <a:t>What [character] doing when [event] happened?</a:t>
            </a:r>
            <a:endParaRPr/>
          </a:p>
          <a:p>
            <a:pPr marL="457200" lvl="0" indent="-298450" algn="l" rtl="0">
              <a:lnSpc>
                <a:spcPct val="100000"/>
              </a:lnSpc>
              <a:spcBef>
                <a:spcPts val="0"/>
              </a:spcBef>
              <a:spcAft>
                <a:spcPts val="0"/>
              </a:spcAft>
              <a:buSzPts val="1100"/>
              <a:buFont typeface="Arial"/>
              <a:buChar char="-"/>
            </a:pPr>
            <a:r>
              <a:rPr lang="en-GB"/>
              <a:t>True or false questions about a paragraph/ text.</a:t>
            </a:r>
            <a:endParaRPr/>
          </a:p>
          <a:p>
            <a:pPr marL="457200" lvl="0" indent="-298450" algn="l" rtl="0">
              <a:lnSpc>
                <a:spcPct val="100000"/>
              </a:lnSpc>
              <a:spcBef>
                <a:spcPts val="0"/>
              </a:spcBef>
              <a:spcAft>
                <a:spcPts val="0"/>
              </a:spcAft>
              <a:buSzPts val="1100"/>
              <a:buFont typeface="Arial"/>
              <a:buChar char="-"/>
            </a:pPr>
            <a:r>
              <a:rPr lang="en-GB"/>
              <a:t>Why do you [character] did [event]? Can you think of another reason?</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Identify that there are some questions that have 2 marks and some that have 1.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 name="Google Shape;16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These are examples of how children could solve the calculations. There are some that could/ should be solved mentally as it is far quicker that way (40 marks in 30 minutes does not allow for 1 minute + per mark). </a:t>
            </a:r>
            <a:endParaRPr/>
          </a:p>
          <a:p>
            <a:pPr marL="158750" lvl="0" indent="0" algn="l" rtl="0">
              <a:lnSpc>
                <a:spcPct val="100000"/>
              </a:lnSpc>
              <a:spcBef>
                <a:spcPts val="0"/>
              </a:spcBef>
              <a:spcAft>
                <a:spcPts val="0"/>
              </a:spcAft>
              <a:buSzPts val="1100"/>
              <a:buNone/>
            </a:pPr>
            <a:r>
              <a:rPr lang="en-GB"/>
              <a:t>Answers should always be given in their simplest form unless stated otherwise.</a:t>
            </a:r>
            <a:endParaRPr/>
          </a:p>
          <a:p>
            <a:pPr marL="158750" lvl="0" indent="0" algn="l" rtl="0">
              <a:lnSpc>
                <a:spcPct val="100000"/>
              </a:lnSpc>
              <a:spcBef>
                <a:spcPts val="0"/>
              </a:spcBef>
              <a:spcAft>
                <a:spcPts val="0"/>
              </a:spcAft>
              <a:buSzPts val="1100"/>
              <a:buNone/>
            </a:pPr>
            <a:r>
              <a:rPr lang="en-GB"/>
              <a:t>Note that for question 26, equivalent fractions or the exact decimal are accepted.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In general, the questions get progressively harder throughout the paper. As this is the case, it is not unusual for children to be unable to complete the entire paper in the given time.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 name="Google Shape;21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0" name="Google Shape;230;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r>
              <a:rPr lang="en-GB"/>
              <a:t>Note that this is a three mark question.</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EA394-4158-1B26-614D-00CA346CB906}"/>
              </a:ext>
            </a:extLst>
          </p:cNvPr>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32982ABC-9D6C-95B5-CE0E-B6B90ED788B1}"/>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E3C4A46-274F-8CA3-243B-C5A7CA8F03C6}"/>
              </a:ext>
            </a:extLst>
          </p:cNvPr>
          <p:cNvSpPr>
            <a:spLocks noGrp="1"/>
          </p:cNvSpPr>
          <p:nvPr>
            <p:ph type="dt" sz="half" idx="10"/>
          </p:nvPr>
        </p:nvSpPr>
        <p:spPr/>
        <p:txBody>
          <a:bodyPr/>
          <a:lstStyle/>
          <a:p>
            <a:fld id="{48A87A34-81AB-432B-8DAE-1953F412C126}" type="datetimeFigureOut">
              <a:rPr lang="en-US" smtClean="0"/>
              <a:t>1/25/2026</a:t>
            </a:fld>
            <a:endParaRPr lang="en-US" dirty="0"/>
          </a:p>
        </p:txBody>
      </p:sp>
      <p:sp>
        <p:nvSpPr>
          <p:cNvPr id="5" name="Footer Placeholder 4">
            <a:extLst>
              <a:ext uri="{FF2B5EF4-FFF2-40B4-BE49-F238E27FC236}">
                <a16:creationId xmlns:a16="http://schemas.microsoft.com/office/drawing/2014/main" id="{067E2090-45F1-A689-BFDE-D160620D5BF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ABF5C0E-F83A-ED8F-F622-F92A6875467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62767380"/>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15F52-36DC-D3A1-C9D5-111ADB107F5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286192A-950E-051C-814B-1CB41C49DFB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8AED71-97BD-41C9-0430-151DB02FCCC8}"/>
              </a:ext>
            </a:extLst>
          </p:cNvPr>
          <p:cNvSpPr>
            <a:spLocks noGrp="1"/>
          </p:cNvSpPr>
          <p:nvPr>
            <p:ph type="dt" sz="half" idx="10"/>
          </p:nvPr>
        </p:nvSpPr>
        <p:spPr/>
        <p:txBody>
          <a:bodyPr/>
          <a:lstStyle/>
          <a:p>
            <a:fld id="{48A87A34-81AB-432B-8DAE-1953F412C126}" type="datetimeFigureOut">
              <a:rPr lang="en-US" smtClean="0"/>
              <a:pPr/>
              <a:t>1/25/2026</a:t>
            </a:fld>
            <a:endParaRPr lang="en-US" dirty="0"/>
          </a:p>
        </p:txBody>
      </p:sp>
      <p:sp>
        <p:nvSpPr>
          <p:cNvPr id="5" name="Footer Placeholder 4">
            <a:extLst>
              <a:ext uri="{FF2B5EF4-FFF2-40B4-BE49-F238E27FC236}">
                <a16:creationId xmlns:a16="http://schemas.microsoft.com/office/drawing/2014/main" id="{4A59D645-EE4C-29B7-200B-5206D61ABDF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63984AE-CFEC-2B7A-FE95-3B398616AF1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773103844"/>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9152C-2B33-1420-0C56-65B08478A52C}"/>
              </a:ext>
            </a:extLst>
          </p:cNvPr>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1424E88-E0C2-440E-3479-897894A21A00}"/>
              </a:ext>
            </a:extLst>
          </p:cNvPr>
          <p:cNvSpPr>
            <a:spLocks noGrp="1"/>
          </p:cNvSpPr>
          <p:nvPr>
            <p:ph type="body" idx="1"/>
          </p:nvPr>
        </p:nvSpPr>
        <p:spPr>
          <a:xfrm>
            <a:off x="623888"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8C56B2E-DE66-066C-2169-1B4EB3521D93}"/>
              </a:ext>
            </a:extLst>
          </p:cNvPr>
          <p:cNvSpPr>
            <a:spLocks noGrp="1"/>
          </p:cNvSpPr>
          <p:nvPr>
            <p:ph type="dt" sz="half" idx="10"/>
          </p:nvPr>
        </p:nvSpPr>
        <p:spPr/>
        <p:txBody>
          <a:bodyPr/>
          <a:lstStyle/>
          <a:p>
            <a:fld id="{48A87A34-81AB-432B-8DAE-1953F412C126}" type="datetimeFigureOut">
              <a:rPr lang="en-US" smtClean="0"/>
              <a:t>1/25/2026</a:t>
            </a:fld>
            <a:endParaRPr lang="en-US" dirty="0"/>
          </a:p>
        </p:txBody>
      </p:sp>
      <p:sp>
        <p:nvSpPr>
          <p:cNvPr id="5" name="Footer Placeholder 4">
            <a:extLst>
              <a:ext uri="{FF2B5EF4-FFF2-40B4-BE49-F238E27FC236}">
                <a16:creationId xmlns:a16="http://schemas.microsoft.com/office/drawing/2014/main" id="{842ECB89-5585-A5EC-5C6A-2DD8A375C41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9E7C1C8-69E3-E866-AA61-FA32485B209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571084754"/>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9A2B9-A38D-A9CA-9A2C-BCB390572C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4210E0-6BF4-38B2-DD6B-CEC51332D239}"/>
              </a:ext>
            </a:extLst>
          </p:cNvPr>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BC8984A-BF19-810B-EA62-00478383637E}"/>
              </a:ext>
            </a:extLst>
          </p:cNvPr>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014B3BC-216E-7176-66E8-E0DB36A722EE}"/>
              </a:ext>
            </a:extLst>
          </p:cNvPr>
          <p:cNvSpPr>
            <a:spLocks noGrp="1"/>
          </p:cNvSpPr>
          <p:nvPr>
            <p:ph type="dt" sz="half" idx="10"/>
          </p:nvPr>
        </p:nvSpPr>
        <p:spPr/>
        <p:txBody>
          <a:bodyPr/>
          <a:lstStyle/>
          <a:p>
            <a:fld id="{48A87A34-81AB-432B-8DAE-1953F412C126}" type="datetimeFigureOut">
              <a:rPr lang="en-US" smtClean="0"/>
              <a:pPr/>
              <a:t>1/25/2026</a:t>
            </a:fld>
            <a:endParaRPr lang="en-US" dirty="0"/>
          </a:p>
        </p:txBody>
      </p:sp>
      <p:sp>
        <p:nvSpPr>
          <p:cNvPr id="6" name="Footer Placeholder 5">
            <a:extLst>
              <a:ext uri="{FF2B5EF4-FFF2-40B4-BE49-F238E27FC236}">
                <a16:creationId xmlns:a16="http://schemas.microsoft.com/office/drawing/2014/main" id="{7C859758-4D9A-9591-E32A-E86F58C0477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1AB19A2-D8F8-A43C-8A29-84D0C60242F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760707371"/>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D8C7B-2DFD-AB76-0419-F3DB62B3A66D}"/>
              </a:ext>
            </a:extLst>
          </p:cNvPr>
          <p:cNvSpPr>
            <a:spLocks noGrp="1"/>
          </p:cNvSpPr>
          <p:nvPr>
            <p:ph type="title"/>
          </p:nvPr>
        </p:nvSpPr>
        <p:spPr>
          <a:xfrm>
            <a:off x="629841" y="273844"/>
            <a:ext cx="7886700" cy="99417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3451AE-EBBD-FCB0-6A18-8FAEAAF18ED2}"/>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E2A1242C-7F5F-3B46-D955-B771EC75BF14}"/>
              </a:ext>
            </a:extLst>
          </p:cNvPr>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5D6C400-B6A8-5894-E5C2-DF9B872620A5}"/>
              </a:ext>
            </a:extLst>
          </p:cNvPr>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F833C81D-E426-FAAB-2FFA-2511420C41FC}"/>
              </a:ext>
            </a:extLst>
          </p:cNvPr>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CF9C26-7978-E17A-7840-C255986FC1BD}"/>
              </a:ext>
            </a:extLst>
          </p:cNvPr>
          <p:cNvSpPr>
            <a:spLocks noGrp="1"/>
          </p:cNvSpPr>
          <p:nvPr>
            <p:ph type="dt" sz="half" idx="10"/>
          </p:nvPr>
        </p:nvSpPr>
        <p:spPr/>
        <p:txBody>
          <a:bodyPr/>
          <a:lstStyle/>
          <a:p>
            <a:fld id="{48A87A34-81AB-432B-8DAE-1953F412C126}" type="datetimeFigureOut">
              <a:rPr lang="en-US" smtClean="0"/>
              <a:pPr/>
              <a:t>1/25/2026</a:t>
            </a:fld>
            <a:endParaRPr lang="en-US" dirty="0"/>
          </a:p>
        </p:txBody>
      </p:sp>
      <p:sp>
        <p:nvSpPr>
          <p:cNvPr id="8" name="Footer Placeholder 7">
            <a:extLst>
              <a:ext uri="{FF2B5EF4-FFF2-40B4-BE49-F238E27FC236}">
                <a16:creationId xmlns:a16="http://schemas.microsoft.com/office/drawing/2014/main" id="{5B8F8A20-319C-EB79-2F09-1D42E77CA3BD}"/>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70E9604-2F55-6204-0CC0-B324F5DD0AC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743260785"/>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A226F-9638-33B2-7AA8-40EC69B1A46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6B34605-28D7-8244-5534-24C5903F1BDA}"/>
              </a:ext>
            </a:extLst>
          </p:cNvPr>
          <p:cNvSpPr>
            <a:spLocks noGrp="1"/>
          </p:cNvSpPr>
          <p:nvPr>
            <p:ph type="dt" sz="half" idx="10"/>
          </p:nvPr>
        </p:nvSpPr>
        <p:spPr/>
        <p:txBody>
          <a:bodyPr/>
          <a:lstStyle/>
          <a:p>
            <a:fld id="{48A87A34-81AB-432B-8DAE-1953F412C126}" type="datetimeFigureOut">
              <a:rPr lang="en-US" smtClean="0"/>
              <a:t>1/25/2026</a:t>
            </a:fld>
            <a:endParaRPr lang="en-US" dirty="0"/>
          </a:p>
        </p:txBody>
      </p:sp>
      <p:sp>
        <p:nvSpPr>
          <p:cNvPr id="4" name="Footer Placeholder 3">
            <a:extLst>
              <a:ext uri="{FF2B5EF4-FFF2-40B4-BE49-F238E27FC236}">
                <a16:creationId xmlns:a16="http://schemas.microsoft.com/office/drawing/2014/main" id="{6C9DA228-FFAC-6D67-584C-1DB8335A32A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855D173F-3947-0A52-360C-7BCA8E53BF1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288981323"/>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9F267EC-7918-0C09-BD6C-FAFB6ADAD9F9}"/>
              </a:ext>
            </a:extLst>
          </p:cNvPr>
          <p:cNvSpPr>
            <a:spLocks noGrp="1"/>
          </p:cNvSpPr>
          <p:nvPr>
            <p:ph type="dt" sz="half" idx="10"/>
          </p:nvPr>
        </p:nvSpPr>
        <p:spPr/>
        <p:txBody>
          <a:bodyPr/>
          <a:lstStyle/>
          <a:p>
            <a:fld id="{48A87A34-81AB-432B-8DAE-1953F412C126}" type="datetimeFigureOut">
              <a:rPr lang="en-US" smtClean="0"/>
              <a:t>1/25/2026</a:t>
            </a:fld>
            <a:endParaRPr lang="en-US" dirty="0"/>
          </a:p>
        </p:txBody>
      </p:sp>
      <p:sp>
        <p:nvSpPr>
          <p:cNvPr id="3" name="Footer Placeholder 2">
            <a:extLst>
              <a:ext uri="{FF2B5EF4-FFF2-40B4-BE49-F238E27FC236}">
                <a16:creationId xmlns:a16="http://schemas.microsoft.com/office/drawing/2014/main" id="{C1CD7997-790D-C91B-6412-B261BF961CE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D1FD1C4-7657-5BBC-B267-03AFC9C64B9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859637584"/>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392DE-F8FA-013F-519B-8AC5BD395EE0}"/>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7950745-4765-6FB4-426E-7A980AD012CB}"/>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BC9D924-6EC4-621D-5876-C6E5511495E8}"/>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E965572-513D-DD24-47A3-89F1FAF807EB}"/>
              </a:ext>
            </a:extLst>
          </p:cNvPr>
          <p:cNvSpPr>
            <a:spLocks noGrp="1"/>
          </p:cNvSpPr>
          <p:nvPr>
            <p:ph type="dt" sz="half" idx="10"/>
          </p:nvPr>
        </p:nvSpPr>
        <p:spPr/>
        <p:txBody>
          <a:bodyPr/>
          <a:lstStyle/>
          <a:p>
            <a:fld id="{48A87A34-81AB-432B-8DAE-1953F412C126}" type="datetimeFigureOut">
              <a:rPr lang="en-US" smtClean="0"/>
              <a:pPr/>
              <a:t>1/25/2026</a:t>
            </a:fld>
            <a:endParaRPr lang="en-US" dirty="0"/>
          </a:p>
        </p:txBody>
      </p:sp>
      <p:sp>
        <p:nvSpPr>
          <p:cNvPr id="6" name="Footer Placeholder 5">
            <a:extLst>
              <a:ext uri="{FF2B5EF4-FFF2-40B4-BE49-F238E27FC236}">
                <a16:creationId xmlns:a16="http://schemas.microsoft.com/office/drawing/2014/main" id="{49CB9F70-2E4E-FF1D-20A7-9D5C965BD38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33454B9-FB0C-69AC-4441-14DEACA8683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07659216"/>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EABA9-DBD6-4B35-E370-1F081FDE5988}"/>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96C8FD8-2335-68EA-45FF-FF126B16AD4A}"/>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606E4571-F03B-77D5-6FA4-EF38A0D7D828}"/>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4133FF0-F252-A1AF-7ACC-9F90CC5D2646}"/>
              </a:ext>
            </a:extLst>
          </p:cNvPr>
          <p:cNvSpPr>
            <a:spLocks noGrp="1"/>
          </p:cNvSpPr>
          <p:nvPr>
            <p:ph type="dt" sz="half" idx="10"/>
          </p:nvPr>
        </p:nvSpPr>
        <p:spPr/>
        <p:txBody>
          <a:bodyPr/>
          <a:lstStyle/>
          <a:p>
            <a:fld id="{48A87A34-81AB-432B-8DAE-1953F412C126}" type="datetimeFigureOut">
              <a:rPr lang="en-US" smtClean="0"/>
              <a:t>1/25/2026</a:t>
            </a:fld>
            <a:endParaRPr lang="en-US" dirty="0"/>
          </a:p>
        </p:txBody>
      </p:sp>
      <p:sp>
        <p:nvSpPr>
          <p:cNvPr id="6" name="Footer Placeholder 5">
            <a:extLst>
              <a:ext uri="{FF2B5EF4-FFF2-40B4-BE49-F238E27FC236}">
                <a16:creationId xmlns:a16="http://schemas.microsoft.com/office/drawing/2014/main" id="{14063A87-0544-D1BB-0696-89F3A986541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7A1398-BCD5-B95C-7A78-A2AB438BBDB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420578439"/>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13D5A-CB7B-2004-2D6A-F43D9B56AC8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C1C6C6F-7AA9-0A1C-13E6-702D3036906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920CB6-A3D9-A7BD-9CC8-2BF26BC485F2}"/>
              </a:ext>
            </a:extLst>
          </p:cNvPr>
          <p:cNvSpPr>
            <a:spLocks noGrp="1"/>
          </p:cNvSpPr>
          <p:nvPr>
            <p:ph type="dt" sz="half" idx="10"/>
          </p:nvPr>
        </p:nvSpPr>
        <p:spPr/>
        <p:txBody>
          <a:bodyPr/>
          <a:lstStyle/>
          <a:p>
            <a:fld id="{48A87A34-81AB-432B-8DAE-1953F412C126}" type="datetimeFigureOut">
              <a:rPr lang="en-US" smtClean="0"/>
              <a:pPr/>
              <a:t>1/25/2026</a:t>
            </a:fld>
            <a:endParaRPr lang="en-US" dirty="0"/>
          </a:p>
        </p:txBody>
      </p:sp>
      <p:sp>
        <p:nvSpPr>
          <p:cNvPr id="5" name="Footer Placeholder 4">
            <a:extLst>
              <a:ext uri="{FF2B5EF4-FFF2-40B4-BE49-F238E27FC236}">
                <a16:creationId xmlns:a16="http://schemas.microsoft.com/office/drawing/2014/main" id="{3FB80B01-7AF4-A064-D52F-6D2B831E6FA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C5ED043-3D39-5288-88C9-A7963B5C76D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687788414"/>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D6BACB1-52C8-9A93-3914-A2B87FA8A4EB}"/>
              </a:ext>
            </a:extLst>
          </p:cNvPr>
          <p:cNvSpPr>
            <a:spLocks noGrp="1"/>
          </p:cNvSpPr>
          <p:nvPr>
            <p:ph type="title" orient="vert"/>
          </p:nvPr>
        </p:nvSpPr>
        <p:spPr>
          <a:xfrm>
            <a:off x="6543675" y="273844"/>
            <a:ext cx="1971675" cy="4358879"/>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52A72BA-1E0B-91E9-EF18-D57EC6B3521C}"/>
              </a:ext>
            </a:extLst>
          </p:cNvPr>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4CA5C8-392A-C9A1-DE30-915AE5391DA6}"/>
              </a:ext>
            </a:extLst>
          </p:cNvPr>
          <p:cNvSpPr>
            <a:spLocks noGrp="1"/>
          </p:cNvSpPr>
          <p:nvPr>
            <p:ph type="dt" sz="half" idx="10"/>
          </p:nvPr>
        </p:nvSpPr>
        <p:spPr/>
        <p:txBody>
          <a:bodyPr/>
          <a:lstStyle/>
          <a:p>
            <a:fld id="{48A87A34-81AB-432B-8DAE-1953F412C126}" type="datetimeFigureOut">
              <a:rPr lang="en-US" smtClean="0"/>
              <a:pPr/>
              <a:t>1/25/2026</a:t>
            </a:fld>
            <a:endParaRPr lang="en-US" dirty="0"/>
          </a:p>
        </p:txBody>
      </p:sp>
      <p:sp>
        <p:nvSpPr>
          <p:cNvPr id="5" name="Footer Placeholder 4">
            <a:extLst>
              <a:ext uri="{FF2B5EF4-FFF2-40B4-BE49-F238E27FC236}">
                <a16:creationId xmlns:a16="http://schemas.microsoft.com/office/drawing/2014/main" id="{BB42CAF2-C0DE-1924-80FD-2181F63D404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2991B27-00B8-AE78-51C5-F46E3268B7A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705122428"/>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3">
  <p:cSld name="Title slide 3">
    <p:spTree>
      <p:nvGrpSpPr>
        <p:cNvPr id="1" name="Shape 9"/>
        <p:cNvGrpSpPr/>
        <p:nvPr/>
      </p:nvGrpSpPr>
      <p:grpSpPr>
        <a:xfrm>
          <a:off x="0" y="0"/>
          <a:ext cx="0" cy="0"/>
          <a:chOff x="0" y="0"/>
          <a:chExt cx="0" cy="0"/>
        </a:xfrm>
      </p:grpSpPr>
      <p:sp>
        <p:nvSpPr>
          <p:cNvPr id="10" name="Google Shape;10;p3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atin typeface="Arial"/>
                <a:ea typeface="Arial"/>
                <a:cs typeface="Arial"/>
                <a:sym typeface="Aria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atin typeface="Arial"/>
                <a:ea typeface="Arial"/>
                <a:cs typeface="Arial"/>
                <a:sym typeface="Aria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0646627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3"/>
        <p:cNvGrpSpPr/>
        <p:nvPr/>
      </p:nvGrpSpPr>
      <p:grpSpPr>
        <a:xfrm>
          <a:off x="0" y="0"/>
          <a:ext cx="0" cy="0"/>
          <a:chOff x="0" y="0"/>
          <a:chExt cx="0" cy="0"/>
        </a:xfrm>
      </p:grpSpPr>
      <p:sp>
        <p:nvSpPr>
          <p:cNvPr id="14" name="Google Shape;14;p3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18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Nunito"/>
              <a:buChar char="●"/>
              <a:defRPr sz="1600">
                <a:solidFill>
                  <a:schemeClr val="dk1"/>
                </a:solidFill>
                <a:latin typeface="Arial"/>
                <a:ea typeface="Arial"/>
                <a:cs typeface="Arial"/>
                <a:sym typeface="Arial"/>
              </a:defRPr>
            </a:lvl1pPr>
            <a:lvl2pPr marL="914400" lvl="1" indent="-317500" algn="l">
              <a:lnSpc>
                <a:spcPct val="115000"/>
              </a:lnSpc>
              <a:spcBef>
                <a:spcPts val="1600"/>
              </a:spcBef>
              <a:spcAft>
                <a:spcPts val="0"/>
              </a:spcAft>
              <a:buSzPts val="1400"/>
              <a:buFont typeface="Nunito"/>
              <a:buChar char="○"/>
              <a:defRPr>
                <a:latin typeface="Nunito"/>
                <a:ea typeface="Nunito"/>
                <a:cs typeface="Nunito"/>
                <a:sym typeface="Nunito"/>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Font typeface="Nunito"/>
              <a:buChar char="●"/>
              <a:defRPr>
                <a:latin typeface="Nunito"/>
                <a:ea typeface="Nunito"/>
                <a:cs typeface="Nunito"/>
                <a:sym typeface="Nunito"/>
              </a:defRPr>
            </a:lvl4pPr>
            <a:lvl5pPr marL="2286000" lvl="4" indent="-317500" algn="l">
              <a:lnSpc>
                <a:spcPct val="115000"/>
              </a:lnSpc>
              <a:spcBef>
                <a:spcPts val="1600"/>
              </a:spcBef>
              <a:spcAft>
                <a:spcPts val="0"/>
              </a:spcAft>
              <a:buSzPts val="1400"/>
              <a:buFont typeface="Nunito"/>
              <a:buChar char="○"/>
              <a:defRPr>
                <a:latin typeface="Nunito"/>
                <a:ea typeface="Nunito"/>
                <a:cs typeface="Nunito"/>
                <a:sym typeface="Nunito"/>
              </a:defRPr>
            </a:lvl5pPr>
            <a:lvl6pPr marL="2743200" lvl="5" indent="-317500" algn="l">
              <a:lnSpc>
                <a:spcPct val="115000"/>
              </a:lnSpc>
              <a:spcBef>
                <a:spcPts val="1600"/>
              </a:spcBef>
              <a:spcAft>
                <a:spcPts val="0"/>
              </a:spcAft>
              <a:buSzPts val="1400"/>
              <a:buFont typeface="Nunito"/>
              <a:buChar char="■"/>
              <a:defRPr>
                <a:latin typeface="Nunito"/>
                <a:ea typeface="Nunito"/>
                <a:cs typeface="Nunito"/>
                <a:sym typeface="Nunito"/>
              </a:defRPr>
            </a:lvl6pPr>
            <a:lvl7pPr marL="3200400" lvl="6" indent="-317500" algn="l">
              <a:lnSpc>
                <a:spcPct val="115000"/>
              </a:lnSpc>
              <a:spcBef>
                <a:spcPts val="1600"/>
              </a:spcBef>
              <a:spcAft>
                <a:spcPts val="0"/>
              </a:spcAft>
              <a:buSzPts val="1400"/>
              <a:buFont typeface="Nunito"/>
              <a:buChar char="●"/>
              <a:defRPr>
                <a:latin typeface="Nunito"/>
                <a:ea typeface="Nunito"/>
                <a:cs typeface="Nunito"/>
                <a:sym typeface="Nunito"/>
              </a:defRPr>
            </a:lvl7pPr>
            <a:lvl8pPr marL="3657600" lvl="7" indent="-317500" algn="l">
              <a:lnSpc>
                <a:spcPct val="115000"/>
              </a:lnSpc>
              <a:spcBef>
                <a:spcPts val="1600"/>
              </a:spcBef>
              <a:spcAft>
                <a:spcPts val="0"/>
              </a:spcAft>
              <a:buSzPts val="1400"/>
              <a:buFont typeface="Nunito"/>
              <a:buChar char="○"/>
              <a:defRPr>
                <a:latin typeface="Nunito"/>
                <a:ea typeface="Nunito"/>
                <a:cs typeface="Nunito"/>
                <a:sym typeface="Nunito"/>
              </a:defRPr>
            </a:lvl8pPr>
            <a:lvl9pPr marL="4114800" lvl="8" indent="-317500" algn="l">
              <a:lnSpc>
                <a:spcPct val="115000"/>
              </a:lnSpc>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16" name="Google Shape;16;p3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lvl="0"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1pPr>
            <a:lvl2pPr marL="0" lvl="1"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2pPr>
            <a:lvl3pPr marL="0" lvl="2"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3pPr>
            <a:lvl4pPr marL="0" lvl="3"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4pPr>
            <a:lvl5pPr marL="0" lvl="4"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5pPr>
            <a:lvl6pPr marL="0" lvl="5"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6pPr>
            <a:lvl7pPr marL="0" lvl="6"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7pPr>
            <a:lvl8pPr marL="0" lvl="7"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8pPr>
            <a:lvl9pPr marL="0" lvl="8"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577203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2E11E6C-343D-5BBA-F91D-DFB89FCC8667}"/>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73F685C-80A9-5D2A-7212-C61FE0CEEDFF}"/>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222FC2-B924-F167-9F98-97CFD0058943}"/>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82000"/>
                  </a:schemeClr>
                </a:solidFill>
              </a:defRPr>
            </a:lvl1pPr>
          </a:lstStyle>
          <a:p>
            <a:fld id="{48A87A34-81AB-432B-8DAE-1953F412C126}" type="datetimeFigureOut">
              <a:rPr lang="en-US" smtClean="0"/>
              <a:pPr/>
              <a:t>1/25/2026</a:t>
            </a:fld>
            <a:endParaRPr lang="en-US" dirty="0"/>
          </a:p>
        </p:txBody>
      </p:sp>
      <p:sp>
        <p:nvSpPr>
          <p:cNvPr id="5" name="Footer Placeholder 4">
            <a:extLst>
              <a:ext uri="{FF2B5EF4-FFF2-40B4-BE49-F238E27FC236}">
                <a16:creationId xmlns:a16="http://schemas.microsoft.com/office/drawing/2014/main" id="{C086342E-12DD-78A1-CAAE-6FF5BC13CC07}"/>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538FB61C-2F6F-145F-FF2D-35A09B6FFBA0}"/>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82000"/>
                  </a:schemeClr>
                </a:solidFill>
              </a:defRPr>
            </a:lvl1p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948373294"/>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 id="2147483779" r:id="rId12"/>
    <p:sldLayoutId id="2147483780" r:id="rId13"/>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33.png"/></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www.crickweb.co.uk/ks2literacy.html" TargetMode="External"/><Relationship Id="rId2" Type="http://schemas.openxmlformats.org/officeDocument/2006/relationships/hyperlink" Target="https://www.bbc.co.uk/bitesize/articles/zrybvk7#zs82p9q" TargetMode="External"/><Relationship Id="rId1" Type="http://schemas.openxmlformats.org/officeDocument/2006/relationships/slideLayout" Target="../slideLayouts/slideLayout7.xml"/><Relationship Id="rId6" Type="http://schemas.openxmlformats.org/officeDocument/2006/relationships/hyperlink" Target="https://www.mathplayground.com/grade_6_games.html" TargetMode="External"/><Relationship Id="rId5" Type="http://schemas.openxmlformats.org/officeDocument/2006/relationships/hyperlink" Target="https://uk.ixl.com/maths/year-6" TargetMode="External"/><Relationship Id="rId4" Type="http://schemas.openxmlformats.org/officeDocument/2006/relationships/hyperlink" Target="https://uk.ixl.com/english/year-6"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7273D-ED9A-2585-61E3-C4890B415338}"/>
              </a:ext>
            </a:extLst>
          </p:cNvPr>
          <p:cNvSpPr>
            <a:spLocks noGrp="1"/>
          </p:cNvSpPr>
          <p:nvPr>
            <p:ph type="ctrTitle"/>
          </p:nvPr>
        </p:nvSpPr>
        <p:spPr>
          <a:xfrm>
            <a:off x="311708" y="744575"/>
            <a:ext cx="6049335" cy="2052600"/>
          </a:xfrm>
        </p:spPr>
        <p:txBody>
          <a:bodyPr/>
          <a:lstStyle/>
          <a:p>
            <a:r>
              <a:rPr lang="en-GB" sz="5400" dirty="0">
                <a:solidFill>
                  <a:schemeClr val="tx1"/>
                </a:solidFill>
                <a:latin typeface="Twinkl Cursive Looped" panose="02000000000000000000" pitchFamily="2" charset="0"/>
              </a:rPr>
              <a:t>Year 6 SATs 2026 Presentation</a:t>
            </a:r>
            <a:endParaRPr lang="en-GB" dirty="0">
              <a:solidFill>
                <a:schemeClr val="tx1"/>
              </a:solidFill>
              <a:latin typeface="Twinkl Cursive Looped" panose="02000000000000000000" pitchFamily="2" charset="0"/>
            </a:endParaRPr>
          </a:p>
        </p:txBody>
      </p:sp>
      <p:sp>
        <p:nvSpPr>
          <p:cNvPr id="3" name="Subtitle 2">
            <a:extLst>
              <a:ext uri="{FF2B5EF4-FFF2-40B4-BE49-F238E27FC236}">
                <a16:creationId xmlns:a16="http://schemas.microsoft.com/office/drawing/2014/main" id="{8B2EF174-AC91-2215-EBAF-196FCD751002}"/>
              </a:ext>
            </a:extLst>
          </p:cNvPr>
          <p:cNvSpPr>
            <a:spLocks noGrp="1"/>
          </p:cNvSpPr>
          <p:nvPr>
            <p:ph type="subTitle" idx="1"/>
          </p:nvPr>
        </p:nvSpPr>
        <p:spPr>
          <a:xfrm>
            <a:off x="311700" y="2834125"/>
            <a:ext cx="5922123" cy="792600"/>
          </a:xfrm>
        </p:spPr>
        <p:txBody>
          <a:bodyPr/>
          <a:lstStyle/>
          <a:p>
            <a:r>
              <a:rPr lang="en-GB" dirty="0"/>
              <a:t>Monday 26</a:t>
            </a:r>
            <a:r>
              <a:rPr lang="en-GB" baseline="30000" dirty="0"/>
              <a:t>th</a:t>
            </a:r>
            <a:r>
              <a:rPr lang="en-GB" dirty="0"/>
              <a:t> January 2026</a:t>
            </a:r>
          </a:p>
        </p:txBody>
      </p:sp>
      <p:sp>
        <p:nvSpPr>
          <p:cNvPr id="4" name="Slide Number Placeholder 3">
            <a:extLst>
              <a:ext uri="{FF2B5EF4-FFF2-40B4-BE49-F238E27FC236}">
                <a16:creationId xmlns:a16="http://schemas.microsoft.com/office/drawing/2014/main" id="{B391DB7D-57E3-078A-E8C3-9416F0CFA34B}"/>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a:t>
            </a:fld>
            <a:endParaRPr lang="en-GB"/>
          </a:p>
        </p:txBody>
      </p:sp>
      <p:pic>
        <p:nvPicPr>
          <p:cNvPr id="6" name="Picture 5">
            <a:extLst>
              <a:ext uri="{FF2B5EF4-FFF2-40B4-BE49-F238E27FC236}">
                <a16:creationId xmlns:a16="http://schemas.microsoft.com/office/drawing/2014/main" id="{955BF08E-9E30-000F-890F-C7DA9214D2A5}"/>
              </a:ext>
            </a:extLst>
          </p:cNvPr>
          <p:cNvPicPr>
            <a:picLocks noChangeAspect="1"/>
          </p:cNvPicPr>
          <p:nvPr/>
        </p:nvPicPr>
        <p:blipFill>
          <a:blip r:embed="rId2"/>
          <a:stretch>
            <a:fillRect/>
          </a:stretch>
        </p:blipFill>
        <p:spPr>
          <a:xfrm>
            <a:off x="6681302" y="1709530"/>
            <a:ext cx="2154723" cy="1677725"/>
          </a:xfrm>
          <a:prstGeom prst="rect">
            <a:avLst/>
          </a:prstGeom>
        </p:spPr>
      </p:pic>
    </p:spTree>
    <p:extLst>
      <p:ext uri="{BB962C8B-B14F-4D97-AF65-F5344CB8AC3E}">
        <p14:creationId xmlns:p14="http://schemas.microsoft.com/office/powerpoint/2010/main" val="1618050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2"/>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What are the SATs? </a:t>
            </a:r>
            <a:endParaRPr dirty="0">
              <a:latin typeface="Twinkl Cursive Looped" panose="02000000000000000000" pitchFamily="2" charset="0"/>
            </a:endParaRPr>
          </a:p>
        </p:txBody>
      </p:sp>
      <p:sp>
        <p:nvSpPr>
          <p:cNvPr id="36" name="Google Shape;36;p2"/>
          <p:cNvSpPr txBox="1">
            <a:spLocks noGrp="1"/>
          </p:cNvSpPr>
          <p:nvPr>
            <p:ph type="body" idx="1"/>
          </p:nvPr>
        </p:nvSpPr>
        <p:spPr>
          <a:xfrm>
            <a:off x="311700" y="739302"/>
            <a:ext cx="8520600" cy="403358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SATs are the Standardised Assessment Tests that are given to children at the end of Key Stage 2. </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The SATs take place over four days, starting on </a:t>
            </a:r>
            <a:r>
              <a:rPr lang="en-GB" i="1" u="sng" dirty="0">
                <a:solidFill>
                  <a:srgbClr val="283593"/>
                </a:solidFill>
                <a:latin typeface="Twinkl Cursive Looped" panose="02000000000000000000" pitchFamily="2" charset="0"/>
              </a:rPr>
              <a:t>Monday 11</a:t>
            </a:r>
            <a:r>
              <a:rPr lang="en-GB" i="1" u="sng" baseline="30000" dirty="0">
                <a:solidFill>
                  <a:srgbClr val="283593"/>
                </a:solidFill>
                <a:latin typeface="Twinkl Cursive Looped" panose="02000000000000000000" pitchFamily="2" charset="0"/>
              </a:rPr>
              <a:t>th</a:t>
            </a:r>
            <a:r>
              <a:rPr lang="en-GB" i="1" u="sng" dirty="0">
                <a:solidFill>
                  <a:srgbClr val="283593"/>
                </a:solidFill>
                <a:latin typeface="Twinkl Cursive Looped" panose="02000000000000000000" pitchFamily="2" charset="0"/>
              </a:rPr>
              <a:t> May </a:t>
            </a:r>
            <a:r>
              <a:rPr lang="en-GB" dirty="0">
                <a:latin typeface="Twinkl Cursive Looped" panose="02000000000000000000" pitchFamily="2" charset="0"/>
              </a:rPr>
              <a:t>ending on </a:t>
            </a:r>
            <a:r>
              <a:rPr lang="en-GB" b="1" i="1" u="sng" dirty="0">
                <a:solidFill>
                  <a:srgbClr val="283593"/>
                </a:solidFill>
                <a:latin typeface="Twinkl Cursive Looped" panose="02000000000000000000" pitchFamily="2" charset="0"/>
              </a:rPr>
              <a:t>Thursday 14</a:t>
            </a:r>
            <a:r>
              <a:rPr lang="en-GB" b="1" i="1" u="sng" baseline="30000" dirty="0">
                <a:solidFill>
                  <a:srgbClr val="283593"/>
                </a:solidFill>
                <a:latin typeface="Twinkl Cursive Looped" panose="02000000000000000000" pitchFamily="2" charset="0"/>
              </a:rPr>
              <a:t>th</a:t>
            </a:r>
            <a:r>
              <a:rPr lang="en-GB" b="1" i="1" u="sng" dirty="0">
                <a:solidFill>
                  <a:srgbClr val="283593"/>
                </a:solidFill>
                <a:latin typeface="Twinkl Cursive Looped" panose="02000000000000000000" pitchFamily="2" charset="0"/>
              </a:rPr>
              <a:t> May.</a:t>
            </a:r>
            <a:endParaRPr b="1" i="1" u="sng"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The SATs papers consist of:</a:t>
            </a:r>
            <a:endParaRPr dirty="0">
              <a:latin typeface="Twinkl Cursive Looped" panose="02000000000000000000" pitchFamily="2" charset="0"/>
            </a:endParaRPr>
          </a:p>
          <a:p>
            <a:pPr marL="914400" lvl="1" indent="-317500" algn="l" rtl="0">
              <a:lnSpc>
                <a:spcPct val="100000"/>
              </a:lnSpc>
              <a:spcBef>
                <a:spcPts val="0"/>
              </a:spcBef>
              <a:spcAft>
                <a:spcPts val="0"/>
              </a:spcAft>
              <a:buSzPts val="1400"/>
              <a:buChar char="○"/>
            </a:pPr>
            <a:r>
              <a:rPr lang="en-GB" dirty="0">
                <a:latin typeface="Twinkl Cursive Looped" panose="02000000000000000000" pitchFamily="2" charset="0"/>
                <a:ea typeface="Arial"/>
                <a:cs typeface="Arial"/>
                <a:sym typeface="Arial"/>
              </a:rPr>
              <a:t>Grammar, punctuation and spelling (paper 1: GPS) – </a:t>
            </a:r>
            <a:r>
              <a:rPr lang="en-GB" b="1" dirty="0">
                <a:latin typeface="Twinkl Cursive Looped" panose="02000000000000000000" pitchFamily="2" charset="0"/>
                <a:ea typeface="Arial"/>
                <a:cs typeface="Arial"/>
                <a:sym typeface="Arial"/>
              </a:rPr>
              <a:t>Monday 11</a:t>
            </a:r>
            <a:r>
              <a:rPr lang="en-GB" b="1" baseline="30000" dirty="0">
                <a:latin typeface="Twinkl Cursive Looped" panose="02000000000000000000" pitchFamily="2" charset="0"/>
                <a:ea typeface="Arial"/>
                <a:cs typeface="Arial"/>
                <a:sym typeface="Arial"/>
              </a:rPr>
              <a:t>th</a:t>
            </a:r>
            <a:r>
              <a:rPr lang="en-GB" b="1" dirty="0">
                <a:latin typeface="Twinkl Cursive Looped" panose="02000000000000000000" pitchFamily="2" charset="0"/>
                <a:ea typeface="Arial"/>
                <a:cs typeface="Arial"/>
                <a:sym typeface="Arial"/>
              </a:rPr>
              <a:t> May</a:t>
            </a:r>
            <a:endParaRPr b="1" dirty="0">
              <a:latin typeface="Twinkl Cursive Looped" panose="02000000000000000000" pitchFamily="2" charset="0"/>
            </a:endParaRPr>
          </a:p>
          <a:p>
            <a:pPr marL="914400" lvl="1" indent="-317500" algn="l" rtl="0">
              <a:lnSpc>
                <a:spcPct val="100000"/>
              </a:lnSpc>
              <a:spcBef>
                <a:spcPts val="0"/>
              </a:spcBef>
              <a:spcAft>
                <a:spcPts val="0"/>
              </a:spcAft>
              <a:buSzPts val="1400"/>
              <a:buChar char="○"/>
            </a:pPr>
            <a:r>
              <a:rPr lang="en-GB" dirty="0">
                <a:latin typeface="Twinkl Cursive Looped" panose="02000000000000000000" pitchFamily="2" charset="0"/>
                <a:ea typeface="Arial"/>
                <a:cs typeface="Arial"/>
                <a:sym typeface="Arial"/>
              </a:rPr>
              <a:t>Grammar, punctuation and spelling (paper 2: Spelling) – </a:t>
            </a:r>
            <a:r>
              <a:rPr lang="en-GB" b="1" dirty="0">
                <a:latin typeface="Twinkl Cursive Looped" panose="02000000000000000000" pitchFamily="2" charset="0"/>
                <a:ea typeface="Arial"/>
                <a:cs typeface="Arial"/>
                <a:sym typeface="Arial"/>
              </a:rPr>
              <a:t>Monday 11</a:t>
            </a:r>
            <a:r>
              <a:rPr lang="en-GB" b="1" baseline="30000" dirty="0">
                <a:latin typeface="Twinkl Cursive Looped" panose="02000000000000000000" pitchFamily="2" charset="0"/>
                <a:ea typeface="Arial"/>
                <a:cs typeface="Arial"/>
                <a:sym typeface="Arial"/>
              </a:rPr>
              <a:t>th</a:t>
            </a:r>
            <a:r>
              <a:rPr lang="en-GB" b="1" dirty="0">
                <a:latin typeface="Twinkl Cursive Looped" panose="02000000000000000000" pitchFamily="2" charset="0"/>
                <a:ea typeface="Arial"/>
                <a:cs typeface="Arial"/>
                <a:sym typeface="Arial"/>
              </a:rPr>
              <a:t> May</a:t>
            </a:r>
            <a:endParaRPr b="1" dirty="0">
              <a:latin typeface="Twinkl Cursive Looped" panose="02000000000000000000" pitchFamily="2" charset="0"/>
            </a:endParaRPr>
          </a:p>
          <a:p>
            <a:pPr marL="914400" lvl="1" indent="-317500" algn="l" rtl="0">
              <a:lnSpc>
                <a:spcPct val="100000"/>
              </a:lnSpc>
              <a:spcBef>
                <a:spcPts val="0"/>
              </a:spcBef>
              <a:spcAft>
                <a:spcPts val="0"/>
              </a:spcAft>
              <a:buSzPts val="1400"/>
              <a:buChar char="○"/>
            </a:pPr>
            <a:r>
              <a:rPr lang="en-GB" dirty="0">
                <a:latin typeface="Twinkl Cursive Looped" panose="02000000000000000000" pitchFamily="2" charset="0"/>
                <a:ea typeface="Arial"/>
                <a:cs typeface="Arial"/>
                <a:sym typeface="Arial"/>
              </a:rPr>
              <a:t>Reading – </a:t>
            </a:r>
            <a:r>
              <a:rPr lang="en-GB" b="1" dirty="0">
                <a:latin typeface="Twinkl Cursive Looped" panose="02000000000000000000" pitchFamily="2" charset="0"/>
                <a:ea typeface="Arial"/>
                <a:cs typeface="Arial"/>
                <a:sym typeface="Arial"/>
              </a:rPr>
              <a:t>Tuesday 12</a:t>
            </a:r>
            <a:r>
              <a:rPr lang="en-GB" b="1" baseline="30000" dirty="0">
                <a:latin typeface="Twinkl Cursive Looped" panose="02000000000000000000" pitchFamily="2" charset="0"/>
                <a:ea typeface="Arial"/>
                <a:cs typeface="Arial"/>
                <a:sym typeface="Arial"/>
              </a:rPr>
              <a:t>th</a:t>
            </a:r>
            <a:r>
              <a:rPr lang="en-GB" b="1" dirty="0">
                <a:latin typeface="Twinkl Cursive Looped" panose="02000000000000000000" pitchFamily="2" charset="0"/>
                <a:ea typeface="Arial"/>
                <a:cs typeface="Arial"/>
                <a:sym typeface="Arial"/>
              </a:rPr>
              <a:t> May</a:t>
            </a:r>
            <a:endParaRPr b="1" dirty="0">
              <a:latin typeface="Twinkl Cursive Looped" panose="02000000000000000000" pitchFamily="2" charset="0"/>
            </a:endParaRPr>
          </a:p>
          <a:p>
            <a:pPr marL="914400" lvl="1" indent="-317500" algn="l" rtl="0">
              <a:lnSpc>
                <a:spcPct val="100000"/>
              </a:lnSpc>
              <a:spcBef>
                <a:spcPts val="0"/>
              </a:spcBef>
              <a:spcAft>
                <a:spcPts val="0"/>
              </a:spcAft>
              <a:buSzPts val="1400"/>
              <a:buChar char="○"/>
            </a:pPr>
            <a:r>
              <a:rPr lang="en-GB" dirty="0">
                <a:latin typeface="Twinkl Cursive Looped" panose="02000000000000000000" pitchFamily="2" charset="0"/>
                <a:ea typeface="Arial"/>
                <a:cs typeface="Arial"/>
                <a:sym typeface="Arial"/>
              </a:rPr>
              <a:t>Maths (paper 1: Arithmetic) – </a:t>
            </a:r>
            <a:r>
              <a:rPr lang="en-GB" b="1" dirty="0">
                <a:latin typeface="Twinkl Cursive Looped" panose="02000000000000000000" pitchFamily="2" charset="0"/>
                <a:ea typeface="Arial"/>
                <a:cs typeface="Arial"/>
                <a:sym typeface="Arial"/>
              </a:rPr>
              <a:t>Wednesday 13</a:t>
            </a:r>
            <a:r>
              <a:rPr lang="en-GB" b="1" baseline="30000" dirty="0">
                <a:latin typeface="Twinkl Cursive Looped" panose="02000000000000000000" pitchFamily="2" charset="0"/>
                <a:ea typeface="Arial"/>
                <a:cs typeface="Arial"/>
                <a:sym typeface="Arial"/>
              </a:rPr>
              <a:t>th</a:t>
            </a:r>
            <a:r>
              <a:rPr lang="en-GB" b="1" dirty="0">
                <a:latin typeface="Twinkl Cursive Looped" panose="02000000000000000000" pitchFamily="2" charset="0"/>
                <a:ea typeface="Arial"/>
                <a:cs typeface="Arial"/>
                <a:sym typeface="Arial"/>
              </a:rPr>
              <a:t> May </a:t>
            </a:r>
            <a:endParaRPr b="1" dirty="0">
              <a:latin typeface="Twinkl Cursive Looped" panose="02000000000000000000" pitchFamily="2" charset="0"/>
            </a:endParaRPr>
          </a:p>
          <a:p>
            <a:pPr marL="914400" lvl="1" indent="-317500" algn="l" rtl="0">
              <a:lnSpc>
                <a:spcPct val="100000"/>
              </a:lnSpc>
              <a:spcBef>
                <a:spcPts val="0"/>
              </a:spcBef>
              <a:spcAft>
                <a:spcPts val="0"/>
              </a:spcAft>
              <a:buSzPts val="1400"/>
              <a:buChar char="○"/>
            </a:pPr>
            <a:r>
              <a:rPr lang="en-GB" dirty="0">
                <a:latin typeface="Twinkl Cursive Looped" panose="02000000000000000000" pitchFamily="2" charset="0"/>
                <a:ea typeface="Arial"/>
                <a:cs typeface="Arial"/>
                <a:sym typeface="Arial"/>
              </a:rPr>
              <a:t>Maths (paper 2: Reasoning) – </a:t>
            </a:r>
            <a:r>
              <a:rPr lang="en-GB" b="1" dirty="0">
                <a:latin typeface="Twinkl Cursive Looped" panose="02000000000000000000" pitchFamily="2" charset="0"/>
                <a:ea typeface="Arial"/>
                <a:cs typeface="Arial"/>
                <a:sym typeface="Arial"/>
              </a:rPr>
              <a:t>Wednesday 13</a:t>
            </a:r>
            <a:r>
              <a:rPr lang="en-GB" b="1" baseline="30000" dirty="0">
                <a:latin typeface="Twinkl Cursive Looped" panose="02000000000000000000" pitchFamily="2" charset="0"/>
                <a:ea typeface="Arial"/>
                <a:cs typeface="Arial"/>
                <a:sym typeface="Arial"/>
              </a:rPr>
              <a:t>th</a:t>
            </a:r>
            <a:r>
              <a:rPr lang="en-GB" b="1" dirty="0">
                <a:latin typeface="Twinkl Cursive Looped" panose="02000000000000000000" pitchFamily="2" charset="0"/>
                <a:ea typeface="Arial"/>
                <a:cs typeface="Arial"/>
                <a:sym typeface="Arial"/>
              </a:rPr>
              <a:t> May </a:t>
            </a:r>
            <a:endParaRPr b="1" dirty="0">
              <a:latin typeface="Twinkl Cursive Looped" panose="02000000000000000000" pitchFamily="2" charset="0"/>
            </a:endParaRPr>
          </a:p>
          <a:p>
            <a:pPr marL="914400" lvl="1" indent="-317500" algn="l" rtl="0">
              <a:lnSpc>
                <a:spcPct val="100000"/>
              </a:lnSpc>
              <a:spcBef>
                <a:spcPts val="0"/>
              </a:spcBef>
              <a:spcAft>
                <a:spcPts val="0"/>
              </a:spcAft>
              <a:buSzPts val="1400"/>
              <a:buChar char="○"/>
            </a:pPr>
            <a:r>
              <a:rPr lang="en-GB" dirty="0">
                <a:latin typeface="Twinkl Cursive Looped" panose="02000000000000000000" pitchFamily="2" charset="0"/>
                <a:ea typeface="Arial"/>
                <a:cs typeface="Arial"/>
                <a:sym typeface="Arial"/>
              </a:rPr>
              <a:t>Maths (paper 3: Reasoning) – </a:t>
            </a:r>
            <a:r>
              <a:rPr lang="en-GB" b="1" dirty="0">
                <a:latin typeface="Twinkl Cursive Looped" panose="02000000000000000000" pitchFamily="2" charset="0"/>
                <a:ea typeface="Arial"/>
                <a:cs typeface="Arial"/>
                <a:sym typeface="Arial"/>
              </a:rPr>
              <a:t>Thursday 14</a:t>
            </a:r>
            <a:r>
              <a:rPr lang="en-GB" b="1" baseline="30000" dirty="0">
                <a:latin typeface="Twinkl Cursive Looped" panose="02000000000000000000" pitchFamily="2" charset="0"/>
                <a:ea typeface="Arial"/>
                <a:cs typeface="Arial"/>
                <a:sym typeface="Arial"/>
              </a:rPr>
              <a:t>th</a:t>
            </a:r>
            <a:r>
              <a:rPr lang="en-GB" b="1" dirty="0">
                <a:latin typeface="Twinkl Cursive Looped" panose="02000000000000000000" pitchFamily="2" charset="0"/>
                <a:ea typeface="Arial"/>
                <a:cs typeface="Arial"/>
                <a:sym typeface="Arial"/>
              </a:rPr>
              <a:t> May</a:t>
            </a:r>
            <a:endParaRPr b="1" dirty="0">
              <a:latin typeface="Twinkl Cursive Looped" panose="02000000000000000000" pitchFamily="2" charset="0"/>
            </a:endParaRPr>
          </a:p>
          <a:p>
            <a:pPr marL="457200" marR="0" lvl="0" indent="-342900" algn="l" rtl="0">
              <a:lnSpc>
                <a:spcPct val="115000"/>
              </a:lnSpc>
              <a:spcBef>
                <a:spcPts val="0"/>
              </a:spcBef>
              <a:spcAft>
                <a:spcPts val="0"/>
              </a:spcAft>
              <a:buClr>
                <a:srgbClr val="595959"/>
              </a:buClr>
              <a:buSzPts val="1800"/>
              <a:buFont typeface="Nunito"/>
              <a:buChar char="●"/>
            </a:pPr>
            <a:r>
              <a:rPr lang="en-GB" sz="1600" b="0" i="0" u="none" strike="noStrike" cap="none" dirty="0">
                <a:solidFill>
                  <a:schemeClr val="tx1"/>
                </a:solidFill>
                <a:latin typeface="Twinkl Cursive Looped" panose="02000000000000000000" pitchFamily="2" charset="0"/>
                <a:sym typeface="Arial"/>
              </a:rPr>
              <a:t>Writing is assessed using evidence collected throughout Year </a:t>
            </a:r>
            <a:r>
              <a:rPr lang="en-GB" sz="1600" b="0" i="0" u="none" strike="noStrike" cap="none" dirty="0">
                <a:solidFill>
                  <a:srgbClr val="000000"/>
                </a:solidFill>
                <a:latin typeface="Twinkl Cursive Looped" panose="02000000000000000000" pitchFamily="2" charset="0"/>
                <a:sym typeface="Arial"/>
              </a:rPr>
              <a:t>6. There is no Year 6 SATs writing test. </a:t>
            </a:r>
            <a:endParaRPr dirty="0">
              <a:latin typeface="Twinkl Cursive Looped" panose="02000000000000000000" pitchFamily="2" charset="0"/>
            </a:endParaRPr>
          </a:p>
          <a:p>
            <a:pPr marL="114300" marR="0" lvl="0" indent="0" algn="l" rtl="0">
              <a:lnSpc>
                <a:spcPct val="115000"/>
              </a:lnSpc>
              <a:spcBef>
                <a:spcPts val="0"/>
              </a:spcBef>
              <a:spcAft>
                <a:spcPts val="0"/>
              </a:spcAft>
              <a:buClr>
                <a:srgbClr val="595959"/>
              </a:buClr>
              <a:buSzPts val="1800"/>
              <a:buNone/>
            </a:pPr>
            <a:r>
              <a:rPr lang="en-GB" sz="1050" b="0" i="1" u="none" strike="noStrike" cap="none" dirty="0">
                <a:solidFill>
                  <a:srgbClr val="000000"/>
                </a:solidFill>
                <a:latin typeface="Arial"/>
                <a:ea typeface="Arial"/>
                <a:cs typeface="Arial"/>
                <a:sym typeface="Arial"/>
              </a:rPr>
              <a:t>The key stage 2 tests will be taken on set dates unless your child is absent, in which case they may be able to take them up to 5 school days afterwards.</a:t>
            </a:r>
            <a:endParaRPr sz="1100" b="0" i="0" u="none" strike="noStrike" cap="none" dirty="0">
              <a:solidFill>
                <a:srgbClr val="000000"/>
              </a:solidFill>
              <a:latin typeface="Arial"/>
              <a:ea typeface="Arial"/>
              <a:cs typeface="Arial"/>
              <a:sym typeface="Arial"/>
            </a:endParaRPr>
          </a:p>
        </p:txBody>
      </p:sp>
      <p:sp>
        <p:nvSpPr>
          <p:cNvPr id="37" name="Google Shape;37;p2"/>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1" end="1"/>
                                            </p:txEl>
                                          </p:spTgt>
                                        </p:tgtEl>
                                        <p:attrNameLst>
                                          <p:attrName>style.visibility</p:attrName>
                                        </p:attrNameLst>
                                      </p:cBhvr>
                                      <p:to>
                                        <p:strVal val="visible"/>
                                      </p:to>
                                    </p:set>
                                    <p:animEffect transition="in" filter="fade">
                                      <p:cBhvr>
                                        <p:cTn id="12" dur="500"/>
                                        <p:tgtEl>
                                          <p:spTgt spid="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2" end="2"/>
                                            </p:txEl>
                                          </p:spTgt>
                                        </p:tgtEl>
                                        <p:attrNameLst>
                                          <p:attrName>style.visibility</p:attrName>
                                        </p:attrNameLst>
                                      </p:cBhvr>
                                      <p:to>
                                        <p:strVal val="visible"/>
                                      </p:to>
                                    </p:set>
                                    <p:animEffect transition="in" filter="fade">
                                      <p:cBhvr>
                                        <p:cTn id="17" dur="500"/>
                                        <p:tgtEl>
                                          <p:spTgt spid="3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3" end="3"/>
                                            </p:txEl>
                                          </p:spTgt>
                                        </p:tgtEl>
                                        <p:attrNameLst>
                                          <p:attrName>style.visibility</p:attrName>
                                        </p:attrNameLst>
                                      </p:cBhvr>
                                      <p:to>
                                        <p:strVal val="visible"/>
                                      </p:to>
                                    </p:set>
                                    <p:animEffect transition="in" filter="fade">
                                      <p:cBhvr>
                                        <p:cTn id="22" dur="500"/>
                                        <p:tgtEl>
                                          <p:spTgt spid="3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xEl>
                                              <p:pRg st="4" end="4"/>
                                            </p:txEl>
                                          </p:spTgt>
                                        </p:tgtEl>
                                        <p:attrNameLst>
                                          <p:attrName>style.visibility</p:attrName>
                                        </p:attrNameLst>
                                      </p:cBhvr>
                                      <p:to>
                                        <p:strVal val="visible"/>
                                      </p:to>
                                    </p:set>
                                    <p:animEffect transition="in" filter="fade">
                                      <p:cBhvr>
                                        <p:cTn id="27" dur="500"/>
                                        <p:tgtEl>
                                          <p:spTgt spid="3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
                                            <p:txEl>
                                              <p:pRg st="5" end="5"/>
                                            </p:txEl>
                                          </p:spTgt>
                                        </p:tgtEl>
                                        <p:attrNameLst>
                                          <p:attrName>style.visibility</p:attrName>
                                        </p:attrNameLst>
                                      </p:cBhvr>
                                      <p:to>
                                        <p:strVal val="visible"/>
                                      </p:to>
                                    </p:set>
                                    <p:animEffect transition="in" filter="fade">
                                      <p:cBhvr>
                                        <p:cTn id="32" dur="500"/>
                                        <p:tgtEl>
                                          <p:spTgt spid="3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
                                            <p:txEl>
                                              <p:pRg st="6" end="6"/>
                                            </p:txEl>
                                          </p:spTgt>
                                        </p:tgtEl>
                                        <p:attrNameLst>
                                          <p:attrName>style.visibility</p:attrName>
                                        </p:attrNameLst>
                                      </p:cBhvr>
                                      <p:to>
                                        <p:strVal val="visible"/>
                                      </p:to>
                                    </p:set>
                                    <p:animEffect transition="in" filter="fade">
                                      <p:cBhvr>
                                        <p:cTn id="37" dur="500"/>
                                        <p:tgtEl>
                                          <p:spTgt spid="3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6">
                                            <p:txEl>
                                              <p:pRg st="7" end="7"/>
                                            </p:txEl>
                                          </p:spTgt>
                                        </p:tgtEl>
                                        <p:attrNameLst>
                                          <p:attrName>style.visibility</p:attrName>
                                        </p:attrNameLst>
                                      </p:cBhvr>
                                      <p:to>
                                        <p:strVal val="visible"/>
                                      </p:to>
                                    </p:set>
                                    <p:animEffect transition="in" filter="fade">
                                      <p:cBhvr>
                                        <p:cTn id="42" dur="500"/>
                                        <p:tgtEl>
                                          <p:spTgt spid="3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6">
                                            <p:txEl>
                                              <p:pRg st="8" end="8"/>
                                            </p:txEl>
                                          </p:spTgt>
                                        </p:tgtEl>
                                        <p:attrNameLst>
                                          <p:attrName>style.visibility</p:attrName>
                                        </p:attrNameLst>
                                      </p:cBhvr>
                                      <p:to>
                                        <p:strVal val="visible"/>
                                      </p:to>
                                    </p:set>
                                    <p:animEffect transition="in" filter="fade">
                                      <p:cBhvr>
                                        <p:cTn id="47" dur="500"/>
                                        <p:tgtEl>
                                          <p:spTgt spid="3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6">
                                            <p:txEl>
                                              <p:pRg st="9" end="9"/>
                                            </p:txEl>
                                          </p:spTgt>
                                        </p:tgtEl>
                                        <p:attrNameLst>
                                          <p:attrName>style.visibility</p:attrName>
                                        </p:attrNameLst>
                                      </p:cBhvr>
                                      <p:to>
                                        <p:strVal val="visible"/>
                                      </p:to>
                                    </p:set>
                                    <p:animEffect transition="in" filter="fade">
                                      <p:cBhvr>
                                        <p:cTn id="52" dur="500"/>
                                        <p:tgtEl>
                                          <p:spTgt spid="36">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6">
                                            <p:txEl>
                                              <p:pRg st="10" end="10"/>
                                            </p:txEl>
                                          </p:spTgt>
                                        </p:tgtEl>
                                        <p:attrNameLst>
                                          <p:attrName>style.visibility</p:attrName>
                                        </p:attrNameLst>
                                      </p:cBhvr>
                                      <p:to>
                                        <p:strVal val="visible"/>
                                      </p:to>
                                    </p:set>
                                    <p:animEffect transition="in" filter="fade">
                                      <p:cBhvr>
                                        <p:cTn id="57" dur="500"/>
                                        <p:tgtEl>
                                          <p:spTgt spid="3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2" name="Google Shape;42;p3"/>
          <p:cNvSpPr txBox="1">
            <a:spLocks noGrp="1"/>
          </p:cNvSpPr>
          <p:nvPr>
            <p:ph type="title"/>
          </p:nvPr>
        </p:nvSpPr>
        <p:spPr>
          <a:xfrm>
            <a:off x="430056" y="419607"/>
            <a:ext cx="2823900" cy="4282449"/>
          </a:xfrm>
          <a:prstGeom prst="rect">
            <a:avLst/>
          </a:prstGeom>
        </p:spPr>
        <p:txBody>
          <a:bodyPr spcFirstLastPara="1" vert="horz" lIns="91440" tIns="45720" rIns="91440" bIns="45720" rtlCol="0" anchor="ctr" anchorCtr="0">
            <a:normAutofit/>
          </a:bodyPr>
          <a:lstStyle/>
          <a:p>
            <a:pPr marL="0" lvl="0" indent="0" algn="ctr" defTabSz="914400">
              <a:lnSpc>
                <a:spcPct val="90000"/>
              </a:lnSpc>
              <a:spcBef>
                <a:spcPct val="0"/>
              </a:spcBef>
              <a:spcAft>
                <a:spcPts val="0"/>
              </a:spcAft>
              <a:buSzPts val="2800"/>
            </a:pPr>
            <a:r>
              <a:rPr lang="en-US" sz="3300" dirty="0">
                <a:latin typeface="Twinkl Cursive Looped" panose="02000000000000000000" pitchFamily="2" charset="0"/>
                <a:ea typeface="+mn-ea"/>
                <a:cs typeface="+mn-cs"/>
              </a:rPr>
              <a:t>When and how the SATs are completed</a:t>
            </a:r>
          </a:p>
        </p:txBody>
      </p:sp>
      <p:sp>
        <p:nvSpPr>
          <p:cNvPr id="43" name="Google Shape;43;p3"/>
          <p:cNvSpPr txBox="1">
            <a:spLocks noGrp="1"/>
          </p:cNvSpPr>
          <p:nvPr>
            <p:ph type="body" idx="1"/>
          </p:nvPr>
        </p:nvSpPr>
        <p:spPr>
          <a:xfrm>
            <a:off x="3253957" y="419607"/>
            <a:ext cx="5679028" cy="4106673"/>
          </a:xfrm>
          <a:prstGeom prst="rect">
            <a:avLst/>
          </a:prstGeom>
        </p:spPr>
        <p:txBody>
          <a:bodyPr spcFirstLastPara="1" vert="horz" lIns="91440" tIns="45720" rIns="91440" bIns="45720" rtlCol="0" anchor="ctr" anchorCtr="0">
            <a:noAutofit/>
          </a:bodyPr>
          <a:lstStyle/>
          <a:p>
            <a:pPr marL="457200" lvl="0" indent="-182880" defTabSz="914400">
              <a:lnSpc>
                <a:spcPct val="90000"/>
              </a:lnSpc>
              <a:spcBef>
                <a:spcPts val="0"/>
              </a:spcBef>
              <a:spcAft>
                <a:spcPts val="600"/>
              </a:spcAft>
              <a:buSzPts val="1800"/>
              <a:buFont typeface="Garamond" pitchFamily="18" charset="0"/>
              <a:buChar char="◦"/>
            </a:pPr>
            <a:r>
              <a:rPr lang="en-US" dirty="0">
                <a:solidFill>
                  <a:schemeClr val="tx1"/>
                </a:solidFill>
                <a:latin typeface="Twinkl Cursive Looped" panose="02000000000000000000" pitchFamily="2" charset="0"/>
                <a:ea typeface="+mn-ea"/>
                <a:cs typeface="+mn-cs"/>
              </a:rPr>
              <a:t>The tests take place during normal school hours, under exam conditions. </a:t>
            </a:r>
          </a:p>
          <a:p>
            <a:pPr marL="457200" lvl="0" indent="-182880" defTabSz="914400">
              <a:lnSpc>
                <a:spcPct val="90000"/>
              </a:lnSpc>
              <a:spcBef>
                <a:spcPts val="0"/>
              </a:spcBef>
              <a:spcAft>
                <a:spcPts val="600"/>
              </a:spcAft>
              <a:buSzPts val="1800"/>
              <a:buFont typeface="Garamond" pitchFamily="18" charset="0"/>
              <a:buChar char="◦"/>
            </a:pPr>
            <a:r>
              <a:rPr lang="en-US" dirty="0">
                <a:solidFill>
                  <a:schemeClr val="tx1"/>
                </a:solidFill>
                <a:latin typeface="Twinkl Cursive Looped" panose="02000000000000000000" pitchFamily="2" charset="0"/>
                <a:ea typeface="+mn-ea"/>
                <a:cs typeface="+mn-cs"/>
              </a:rPr>
              <a:t>Children are not allowed to talk to each other from the moment the assessments are handed out until they are collected at the end of the test. </a:t>
            </a:r>
          </a:p>
          <a:p>
            <a:pPr marL="457200" lvl="0" indent="-182880" defTabSz="914400">
              <a:lnSpc>
                <a:spcPct val="90000"/>
              </a:lnSpc>
              <a:spcBef>
                <a:spcPts val="0"/>
              </a:spcBef>
              <a:spcAft>
                <a:spcPts val="600"/>
              </a:spcAft>
              <a:buSzPts val="1800"/>
              <a:buFont typeface="Garamond" pitchFamily="18" charset="0"/>
              <a:buChar char="◦"/>
            </a:pPr>
            <a:r>
              <a:rPr lang="en-US" dirty="0">
                <a:solidFill>
                  <a:schemeClr val="tx1"/>
                </a:solidFill>
                <a:latin typeface="Twinkl Cursive Looped" panose="02000000000000000000" pitchFamily="2" charset="0"/>
                <a:ea typeface="+mn-ea"/>
                <a:cs typeface="+mn-cs"/>
              </a:rPr>
              <a:t>After the tests are completed, the papers are sent away to be marked externally. </a:t>
            </a:r>
          </a:p>
          <a:p>
            <a:pPr marL="457200" lvl="0" indent="-182880" defTabSz="914400">
              <a:lnSpc>
                <a:spcPct val="90000"/>
              </a:lnSpc>
              <a:spcBef>
                <a:spcPts val="0"/>
              </a:spcBef>
              <a:spcAft>
                <a:spcPts val="600"/>
              </a:spcAft>
              <a:buSzPts val="1800"/>
              <a:buFont typeface="Garamond" pitchFamily="18" charset="0"/>
              <a:buChar char="◦"/>
            </a:pPr>
            <a:r>
              <a:rPr lang="en-US" dirty="0">
                <a:solidFill>
                  <a:schemeClr val="tx1"/>
                </a:solidFill>
                <a:latin typeface="Twinkl Cursive Looped" panose="02000000000000000000" pitchFamily="2" charset="0"/>
                <a:ea typeface="+mn-ea"/>
                <a:cs typeface="+mn-cs"/>
              </a:rPr>
              <a:t>The results are then sent to the school in July and we will share them with you in their school report. </a:t>
            </a:r>
          </a:p>
          <a:p>
            <a:pPr marL="457200" lvl="0" indent="-182880" defTabSz="914400">
              <a:lnSpc>
                <a:spcPct val="90000"/>
              </a:lnSpc>
              <a:spcBef>
                <a:spcPts val="0"/>
              </a:spcBef>
              <a:spcAft>
                <a:spcPts val="600"/>
              </a:spcAft>
              <a:buSzPts val="1800"/>
              <a:buFont typeface="Garamond" pitchFamily="18" charset="0"/>
              <a:buChar char="◦"/>
            </a:pPr>
            <a:r>
              <a:rPr lang="en-US" dirty="0">
                <a:solidFill>
                  <a:schemeClr val="tx1"/>
                </a:solidFill>
                <a:latin typeface="Twinkl Cursive Looped" panose="02000000000000000000" pitchFamily="2" charset="0"/>
                <a:ea typeface="+mn-ea"/>
                <a:cs typeface="+mn-cs"/>
              </a:rPr>
              <a:t>Each test lasts no longer than 60 minutes: </a:t>
            </a:r>
          </a:p>
          <a:p>
            <a:pPr marL="914400" lvl="1" indent="-182880" defTabSz="914400">
              <a:lnSpc>
                <a:spcPct val="90000"/>
              </a:lnSpc>
              <a:spcBef>
                <a:spcPts val="0"/>
              </a:spcBef>
              <a:spcAft>
                <a:spcPts val="600"/>
              </a:spcAft>
              <a:buSzPts val="1400"/>
              <a:buFont typeface="Garamond" pitchFamily="18" charset="0"/>
              <a:buChar char="◦"/>
            </a:pPr>
            <a:r>
              <a:rPr lang="en-US" sz="1600" dirty="0">
                <a:latin typeface="Twinkl Cursive Looped" panose="02000000000000000000" pitchFamily="2" charset="0"/>
                <a:ea typeface="+mn-ea"/>
                <a:cs typeface="+mn-cs"/>
                <a:sym typeface="Arial"/>
              </a:rPr>
              <a:t>Spelling, punctuation and grammar (paper 1: Grammar/ Punctuation) – 45 minutes</a:t>
            </a:r>
            <a:endParaRPr lang="en-US" sz="1600" dirty="0">
              <a:latin typeface="Twinkl Cursive Looped" panose="02000000000000000000" pitchFamily="2" charset="0"/>
              <a:ea typeface="+mn-ea"/>
              <a:cs typeface="+mn-cs"/>
            </a:endParaRPr>
          </a:p>
          <a:p>
            <a:pPr marL="914400" lvl="1" indent="-182880" defTabSz="914400">
              <a:lnSpc>
                <a:spcPct val="90000"/>
              </a:lnSpc>
              <a:spcBef>
                <a:spcPts val="0"/>
              </a:spcBef>
              <a:spcAft>
                <a:spcPts val="600"/>
              </a:spcAft>
              <a:buSzPts val="1400"/>
              <a:buFont typeface="Garamond" pitchFamily="18" charset="0"/>
              <a:buChar char="◦"/>
            </a:pPr>
            <a:r>
              <a:rPr lang="en-US" sz="1600" dirty="0">
                <a:latin typeface="Twinkl Cursive Looped" panose="02000000000000000000" pitchFamily="2" charset="0"/>
                <a:ea typeface="+mn-ea"/>
                <a:cs typeface="+mn-cs"/>
                <a:sym typeface="Arial"/>
              </a:rPr>
              <a:t>Spelling, punctuation and grammar (paper 2: Spelling) – 15 minutes</a:t>
            </a:r>
            <a:endParaRPr lang="en-US" sz="1600" dirty="0">
              <a:latin typeface="Twinkl Cursive Looped" panose="02000000000000000000" pitchFamily="2" charset="0"/>
              <a:ea typeface="+mn-ea"/>
              <a:cs typeface="+mn-cs"/>
            </a:endParaRPr>
          </a:p>
          <a:p>
            <a:pPr marL="914400" lvl="1" indent="-182880" defTabSz="914400">
              <a:lnSpc>
                <a:spcPct val="90000"/>
              </a:lnSpc>
              <a:spcBef>
                <a:spcPts val="0"/>
              </a:spcBef>
              <a:spcAft>
                <a:spcPts val="600"/>
              </a:spcAft>
              <a:buSzPts val="1400"/>
              <a:buFont typeface="Garamond" pitchFamily="18" charset="0"/>
              <a:buChar char="◦"/>
            </a:pPr>
            <a:r>
              <a:rPr lang="en-US" sz="1600" dirty="0">
                <a:latin typeface="Twinkl Cursive Looped" panose="02000000000000000000" pitchFamily="2" charset="0"/>
                <a:ea typeface="+mn-ea"/>
                <a:cs typeface="+mn-cs"/>
                <a:sym typeface="Arial"/>
              </a:rPr>
              <a:t>Reading – 60 minutes </a:t>
            </a:r>
            <a:endParaRPr lang="en-US" sz="1600" dirty="0">
              <a:latin typeface="Twinkl Cursive Looped" panose="02000000000000000000" pitchFamily="2" charset="0"/>
              <a:ea typeface="+mn-ea"/>
              <a:cs typeface="+mn-cs"/>
            </a:endParaRPr>
          </a:p>
          <a:p>
            <a:pPr marL="914400" lvl="1" indent="-182880" defTabSz="914400">
              <a:lnSpc>
                <a:spcPct val="90000"/>
              </a:lnSpc>
              <a:spcBef>
                <a:spcPts val="0"/>
              </a:spcBef>
              <a:spcAft>
                <a:spcPts val="600"/>
              </a:spcAft>
              <a:buSzPts val="1400"/>
              <a:buFont typeface="Garamond" pitchFamily="18" charset="0"/>
              <a:buChar char="◦"/>
            </a:pPr>
            <a:r>
              <a:rPr lang="en-US" sz="1600" dirty="0" err="1">
                <a:latin typeface="Twinkl Cursive Looped" panose="02000000000000000000" pitchFamily="2" charset="0"/>
                <a:ea typeface="+mn-ea"/>
                <a:cs typeface="+mn-cs"/>
                <a:sym typeface="Arial"/>
              </a:rPr>
              <a:t>Maths</a:t>
            </a:r>
            <a:r>
              <a:rPr lang="en-US" sz="1600" dirty="0">
                <a:latin typeface="Twinkl Cursive Looped" panose="02000000000000000000" pitchFamily="2" charset="0"/>
                <a:ea typeface="+mn-ea"/>
                <a:cs typeface="+mn-cs"/>
                <a:sym typeface="Arial"/>
              </a:rPr>
              <a:t> (paper 1: Arithmetic) – 30 minutes</a:t>
            </a:r>
            <a:endParaRPr lang="en-US" sz="1600" dirty="0">
              <a:latin typeface="Twinkl Cursive Looped" panose="02000000000000000000" pitchFamily="2" charset="0"/>
              <a:ea typeface="+mn-ea"/>
              <a:cs typeface="+mn-cs"/>
            </a:endParaRPr>
          </a:p>
          <a:p>
            <a:pPr marL="914400" lvl="1" indent="-182880" defTabSz="914400">
              <a:lnSpc>
                <a:spcPct val="90000"/>
              </a:lnSpc>
              <a:spcBef>
                <a:spcPts val="0"/>
              </a:spcBef>
              <a:spcAft>
                <a:spcPts val="600"/>
              </a:spcAft>
              <a:buSzPts val="1400"/>
              <a:buFont typeface="Garamond" pitchFamily="18" charset="0"/>
              <a:buChar char="◦"/>
            </a:pPr>
            <a:r>
              <a:rPr lang="en-US" sz="1600" dirty="0" err="1">
                <a:latin typeface="Twinkl Cursive Looped" panose="02000000000000000000" pitchFamily="2" charset="0"/>
                <a:ea typeface="+mn-ea"/>
                <a:cs typeface="+mn-cs"/>
                <a:sym typeface="Arial"/>
              </a:rPr>
              <a:t>Maths</a:t>
            </a:r>
            <a:r>
              <a:rPr lang="en-US" sz="1600" dirty="0">
                <a:latin typeface="Twinkl Cursive Looped" panose="02000000000000000000" pitchFamily="2" charset="0"/>
                <a:ea typeface="+mn-ea"/>
                <a:cs typeface="+mn-cs"/>
                <a:sym typeface="Arial"/>
              </a:rPr>
              <a:t> (paper 2: Reasoning) – 40 minutes</a:t>
            </a:r>
            <a:endParaRPr lang="en-US" sz="1600" dirty="0">
              <a:latin typeface="Twinkl Cursive Looped" panose="02000000000000000000" pitchFamily="2" charset="0"/>
              <a:ea typeface="+mn-ea"/>
              <a:cs typeface="+mn-cs"/>
            </a:endParaRPr>
          </a:p>
          <a:p>
            <a:pPr marL="914400" lvl="1" indent="-182880" defTabSz="914400">
              <a:lnSpc>
                <a:spcPct val="90000"/>
              </a:lnSpc>
              <a:spcBef>
                <a:spcPts val="0"/>
              </a:spcBef>
              <a:spcAft>
                <a:spcPts val="600"/>
              </a:spcAft>
              <a:buSzPts val="1400"/>
              <a:buFont typeface="Garamond" pitchFamily="18" charset="0"/>
              <a:buChar char="◦"/>
            </a:pPr>
            <a:r>
              <a:rPr lang="en-US" sz="1600" dirty="0" err="1">
                <a:latin typeface="Twinkl Cursive Looped" panose="02000000000000000000" pitchFamily="2" charset="0"/>
                <a:ea typeface="+mn-ea"/>
                <a:cs typeface="+mn-cs"/>
                <a:sym typeface="Arial"/>
              </a:rPr>
              <a:t>Maths</a:t>
            </a:r>
            <a:r>
              <a:rPr lang="en-US" sz="1600" dirty="0">
                <a:latin typeface="Twinkl Cursive Looped" panose="02000000000000000000" pitchFamily="2" charset="0"/>
                <a:ea typeface="+mn-ea"/>
                <a:cs typeface="+mn-cs"/>
                <a:sym typeface="Arial"/>
              </a:rPr>
              <a:t> (paper 3: Reasoning) – 40 minutes</a:t>
            </a:r>
            <a:endParaRPr lang="en-US" sz="1600" dirty="0">
              <a:latin typeface="Twinkl Cursive Looped" panose="02000000000000000000" pitchFamily="2" charset="0"/>
              <a:ea typeface="+mn-ea"/>
              <a:cs typeface="+mn-cs"/>
            </a:endParaRPr>
          </a:p>
        </p:txBody>
      </p:sp>
      <p:sp>
        <p:nvSpPr>
          <p:cNvPr id="44" name="Google Shape;44;p3"/>
          <p:cNvSpPr txBox="1">
            <a:spLocks noGrp="1"/>
          </p:cNvSpPr>
          <p:nvPr>
            <p:ph type="sldNum" idx="12"/>
          </p:nvPr>
        </p:nvSpPr>
        <p:spPr>
          <a:xfrm>
            <a:off x="8229618" y="4730754"/>
            <a:ext cx="617220" cy="205740"/>
          </a:xfrm>
          <a:prstGeom prst="rect">
            <a:avLst/>
          </a:prstGeom>
        </p:spPr>
        <p:txBody>
          <a:bodyPr spcFirstLastPara="1" vert="horz" lIns="91440" tIns="45720" rIns="91440" bIns="45720" rtlCol="0" anchor="b" anchorCtr="0">
            <a:normAutofit lnSpcReduction="10000"/>
          </a:bodyPr>
          <a:lstStyle/>
          <a:p>
            <a:pPr lvl="0" indent="0">
              <a:lnSpc>
                <a:spcPct val="90000"/>
              </a:lnSpc>
              <a:spcBef>
                <a:spcPts val="0"/>
              </a:spcBef>
              <a:spcAft>
                <a:spcPts val="600"/>
              </a:spcAft>
              <a:buSzPts val="1000"/>
              <a:buNone/>
            </a:pPr>
            <a:fld id="{00000000-1234-1234-1234-123412341234}" type="slidenum">
              <a:rPr lang="en-US" sz="300" kern="1200" dirty="0">
                <a:solidFill>
                  <a:schemeClr val="tx1">
                    <a:lumMod val="75000"/>
                    <a:lumOff val="25000"/>
                  </a:schemeClr>
                </a:solidFill>
                <a:latin typeface="+mn-lt"/>
                <a:ea typeface="+mn-ea"/>
                <a:cs typeface="+mn-cs"/>
              </a:rPr>
              <a:pPr lvl="0" indent="0">
                <a:lnSpc>
                  <a:spcPct val="90000"/>
                </a:lnSpc>
                <a:spcBef>
                  <a:spcPts val="0"/>
                </a:spcBef>
                <a:spcAft>
                  <a:spcPts val="600"/>
                </a:spcAft>
                <a:buSzPts val="1000"/>
                <a:buNone/>
              </a:pPr>
              <a:t>3</a:t>
            </a:fld>
            <a:endParaRPr lang="en-US" sz="300" kern="1200" dirty="0">
              <a:solidFill>
                <a:schemeClr val="tx1">
                  <a:lumMod val="75000"/>
                  <a:lumOff val="25000"/>
                </a:schemeClr>
              </a:solidFill>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animEffect transition="in" filter="fade">
                                      <p:cBhvr>
                                        <p:cTn id="7" dur="500"/>
                                        <p:tgtEl>
                                          <p:spTgt spid="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3">
                                            <p:txEl>
                                              <p:pRg st="1" end="1"/>
                                            </p:txEl>
                                          </p:spTgt>
                                        </p:tgtEl>
                                        <p:attrNameLst>
                                          <p:attrName>style.visibility</p:attrName>
                                        </p:attrNameLst>
                                      </p:cBhvr>
                                      <p:to>
                                        <p:strVal val="visible"/>
                                      </p:to>
                                    </p:set>
                                    <p:animEffect transition="in" filter="fade">
                                      <p:cBhvr>
                                        <p:cTn id="12" dur="500"/>
                                        <p:tgtEl>
                                          <p:spTgt spid="4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3">
                                            <p:txEl>
                                              <p:pRg st="2" end="2"/>
                                            </p:txEl>
                                          </p:spTgt>
                                        </p:tgtEl>
                                        <p:attrNameLst>
                                          <p:attrName>style.visibility</p:attrName>
                                        </p:attrNameLst>
                                      </p:cBhvr>
                                      <p:to>
                                        <p:strVal val="visible"/>
                                      </p:to>
                                    </p:set>
                                    <p:animEffect transition="in" filter="fade">
                                      <p:cBhvr>
                                        <p:cTn id="17" dur="500"/>
                                        <p:tgtEl>
                                          <p:spTgt spid="4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3">
                                            <p:txEl>
                                              <p:pRg st="3" end="3"/>
                                            </p:txEl>
                                          </p:spTgt>
                                        </p:tgtEl>
                                        <p:attrNameLst>
                                          <p:attrName>style.visibility</p:attrName>
                                        </p:attrNameLst>
                                      </p:cBhvr>
                                      <p:to>
                                        <p:strVal val="visible"/>
                                      </p:to>
                                    </p:set>
                                    <p:animEffect transition="in" filter="fade">
                                      <p:cBhvr>
                                        <p:cTn id="22" dur="500"/>
                                        <p:tgtEl>
                                          <p:spTgt spid="4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3">
                                            <p:txEl>
                                              <p:pRg st="4" end="4"/>
                                            </p:txEl>
                                          </p:spTgt>
                                        </p:tgtEl>
                                        <p:attrNameLst>
                                          <p:attrName>style.visibility</p:attrName>
                                        </p:attrNameLst>
                                      </p:cBhvr>
                                      <p:to>
                                        <p:strVal val="visible"/>
                                      </p:to>
                                    </p:set>
                                    <p:animEffect transition="in" filter="fade">
                                      <p:cBhvr>
                                        <p:cTn id="27" dur="500"/>
                                        <p:tgtEl>
                                          <p:spTgt spid="4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3">
                                            <p:txEl>
                                              <p:pRg st="5" end="5"/>
                                            </p:txEl>
                                          </p:spTgt>
                                        </p:tgtEl>
                                        <p:attrNameLst>
                                          <p:attrName>style.visibility</p:attrName>
                                        </p:attrNameLst>
                                      </p:cBhvr>
                                      <p:to>
                                        <p:strVal val="visible"/>
                                      </p:to>
                                    </p:set>
                                    <p:animEffect transition="in" filter="fade">
                                      <p:cBhvr>
                                        <p:cTn id="32" dur="500"/>
                                        <p:tgtEl>
                                          <p:spTgt spid="4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3">
                                            <p:txEl>
                                              <p:pRg st="6" end="6"/>
                                            </p:txEl>
                                          </p:spTgt>
                                        </p:tgtEl>
                                        <p:attrNameLst>
                                          <p:attrName>style.visibility</p:attrName>
                                        </p:attrNameLst>
                                      </p:cBhvr>
                                      <p:to>
                                        <p:strVal val="visible"/>
                                      </p:to>
                                    </p:set>
                                    <p:animEffect transition="in" filter="fade">
                                      <p:cBhvr>
                                        <p:cTn id="37" dur="500"/>
                                        <p:tgtEl>
                                          <p:spTgt spid="4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3">
                                            <p:txEl>
                                              <p:pRg st="7" end="7"/>
                                            </p:txEl>
                                          </p:spTgt>
                                        </p:tgtEl>
                                        <p:attrNameLst>
                                          <p:attrName>style.visibility</p:attrName>
                                        </p:attrNameLst>
                                      </p:cBhvr>
                                      <p:to>
                                        <p:strVal val="visible"/>
                                      </p:to>
                                    </p:set>
                                    <p:animEffect transition="in" filter="fade">
                                      <p:cBhvr>
                                        <p:cTn id="42" dur="500"/>
                                        <p:tgtEl>
                                          <p:spTgt spid="4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3">
                                            <p:txEl>
                                              <p:pRg st="8" end="8"/>
                                            </p:txEl>
                                          </p:spTgt>
                                        </p:tgtEl>
                                        <p:attrNameLst>
                                          <p:attrName>style.visibility</p:attrName>
                                        </p:attrNameLst>
                                      </p:cBhvr>
                                      <p:to>
                                        <p:strVal val="visible"/>
                                      </p:to>
                                    </p:set>
                                    <p:animEffect transition="in" filter="fade">
                                      <p:cBhvr>
                                        <p:cTn id="47" dur="500"/>
                                        <p:tgtEl>
                                          <p:spTgt spid="4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3">
                                            <p:txEl>
                                              <p:pRg st="9" end="9"/>
                                            </p:txEl>
                                          </p:spTgt>
                                        </p:tgtEl>
                                        <p:attrNameLst>
                                          <p:attrName>style.visibility</p:attrName>
                                        </p:attrNameLst>
                                      </p:cBhvr>
                                      <p:to>
                                        <p:strVal val="visible"/>
                                      </p:to>
                                    </p:set>
                                    <p:animEffect transition="in" filter="fade">
                                      <p:cBhvr>
                                        <p:cTn id="52" dur="500"/>
                                        <p:tgtEl>
                                          <p:spTgt spid="4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3">
                                            <p:txEl>
                                              <p:pRg st="10" end="10"/>
                                            </p:txEl>
                                          </p:spTgt>
                                        </p:tgtEl>
                                        <p:attrNameLst>
                                          <p:attrName>style.visibility</p:attrName>
                                        </p:attrNameLst>
                                      </p:cBhvr>
                                      <p:to>
                                        <p:strVal val="visible"/>
                                      </p:to>
                                    </p:set>
                                    <p:animEffect transition="in" filter="fade">
                                      <p:cBhvr>
                                        <p:cTn id="57" dur="500"/>
                                        <p:tgtEl>
                                          <p:spTgt spid="4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4"/>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Specific arrangements for SATs</a:t>
            </a:r>
            <a:endParaRPr dirty="0">
              <a:latin typeface="Twinkl Cursive Looped" panose="02000000000000000000" pitchFamily="2" charset="0"/>
            </a:endParaRPr>
          </a:p>
        </p:txBody>
      </p:sp>
      <p:sp>
        <p:nvSpPr>
          <p:cNvPr id="50" name="Google Shape;50;p4"/>
          <p:cNvSpPr txBox="1">
            <a:spLocks noGrp="1"/>
          </p:cNvSpPr>
          <p:nvPr>
            <p:ph type="body" idx="1"/>
          </p:nvPr>
        </p:nvSpPr>
        <p:spPr>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Children with additional needs (who have similar support as part of day-to-day learning in school) may be allotted specific arrangements, including:</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Additional (extra) time;</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Tests being opened early to be modified;</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An adult to scribe (write) for them;</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Using word processors independently; </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An adult to read for them (including a translator);</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The use of prompts or rest breaks;</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Arrangements for children who are ill or injured at the time of the tests.</a:t>
            </a:r>
          </a:p>
          <a:p>
            <a:pPr marL="457200" lvl="0" indent="-342900" algn="l" rtl="0">
              <a:lnSpc>
                <a:spcPct val="115000"/>
              </a:lnSpc>
              <a:spcBef>
                <a:spcPts val="0"/>
              </a:spcBef>
              <a:spcAft>
                <a:spcPts val="0"/>
              </a:spcAft>
              <a:buSzPts val="1800"/>
              <a:buFont typeface="Nunito"/>
              <a:buChar char="●"/>
            </a:pPr>
            <a:endParaRPr lang="en-GB"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It is important to note that children cannot have any part of the reading test read to them. </a:t>
            </a: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r>
              <a:rPr lang="en-GB" sz="1050" b="0" i="1" u="none" strike="noStrike" cap="none" dirty="0">
                <a:solidFill>
                  <a:srgbClr val="000000"/>
                </a:solidFill>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sz="700" i="1" dirty="0"/>
          </a:p>
        </p:txBody>
      </p:sp>
      <p:sp>
        <p:nvSpPr>
          <p:cNvPr id="51" name="Google Shape;51;p4"/>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5"/>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The results</a:t>
            </a:r>
            <a:endParaRPr dirty="0">
              <a:latin typeface="Twinkl Cursive Looped" panose="02000000000000000000" pitchFamily="2" charset="0"/>
            </a:endParaRPr>
          </a:p>
        </p:txBody>
      </p:sp>
      <p:sp>
        <p:nvSpPr>
          <p:cNvPr id="57" name="Google Shape;57;p5"/>
          <p:cNvSpPr txBox="1">
            <a:spLocks noGrp="1"/>
          </p:cNvSpPr>
          <p:nvPr>
            <p:ph type="body" idx="1"/>
          </p:nvPr>
        </p:nvSpPr>
        <p:spPr>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Tests are marked externally. Once marked, the tests will be given the following scores:</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A raw score (total number of marks achieved for each paper);</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A scaled score (see below);</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A judgement on if the National Standard has been met. </a:t>
            </a:r>
            <a:endParaRPr dirty="0">
              <a:latin typeface="Twinkl Cursive Looped" panose="02000000000000000000" pitchFamily="2" charset="0"/>
            </a:endParaRPr>
          </a:p>
          <a:p>
            <a:pPr marL="457200" lvl="0" indent="-228600" algn="l" rtl="0">
              <a:lnSpc>
                <a:spcPct val="115000"/>
              </a:lnSpc>
              <a:spcBef>
                <a:spcPts val="0"/>
              </a:spcBef>
              <a:spcAft>
                <a:spcPts val="0"/>
              </a:spcAft>
              <a:buSzPts val="1800"/>
              <a:buFont typeface="Nunito"/>
              <a:buNone/>
            </a:pP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Scaled scores range from 80 to 120. </a:t>
            </a: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r>
              <a:rPr lang="en-GB" dirty="0">
                <a:solidFill>
                  <a:srgbClr val="283593"/>
                </a:solidFill>
                <a:latin typeface="Twinkl Cursive Looped" panose="02000000000000000000" pitchFamily="2" charset="0"/>
              </a:rPr>
              <a:t>A scaled score of 100 or more shows the pupil is meeting the National Standard. </a:t>
            </a:r>
            <a:endParaRPr dirty="0">
              <a:latin typeface="Twinkl Cursive Looped" panose="02000000000000000000" pitchFamily="2" charset="0"/>
            </a:endParaRPr>
          </a:p>
        </p:txBody>
      </p:sp>
      <p:sp>
        <p:nvSpPr>
          <p:cNvPr id="58" name="Google Shape;58;p5"/>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6"/>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Grammar, Punctuation and Spelling: Monday 11</a:t>
            </a:r>
            <a:r>
              <a:rPr lang="en-GB" baseline="30000" dirty="0">
                <a:latin typeface="Twinkl Cursive Looped" panose="02000000000000000000" pitchFamily="2" charset="0"/>
              </a:rPr>
              <a:t>th</a:t>
            </a:r>
            <a:r>
              <a:rPr lang="en-GB" dirty="0">
                <a:latin typeface="Twinkl Cursive Looped" panose="02000000000000000000" pitchFamily="2" charset="0"/>
              </a:rPr>
              <a:t> May</a:t>
            </a:r>
            <a:endParaRPr dirty="0">
              <a:latin typeface="Twinkl Cursive Looped" panose="02000000000000000000" pitchFamily="2" charset="0"/>
            </a:endParaRPr>
          </a:p>
        </p:txBody>
      </p:sp>
      <p:sp>
        <p:nvSpPr>
          <p:cNvPr id="64" name="Google Shape;64;p6"/>
          <p:cNvSpPr txBox="1">
            <a:spLocks noGrp="1"/>
          </p:cNvSpPr>
          <p:nvPr>
            <p:ph type="body" idx="1"/>
          </p:nvPr>
        </p:nvSpPr>
        <p:spPr>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Grammar, punctuation and spelling consists of two papers.</a:t>
            </a: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Paper 1 focuses on all three elements (grammar, punctuation and spelling or GPS). The paper lasts for </a:t>
            </a:r>
            <a:r>
              <a:rPr lang="en-GB" dirty="0">
                <a:solidFill>
                  <a:srgbClr val="283593"/>
                </a:solidFill>
                <a:latin typeface="Twinkl Cursive Looped" panose="02000000000000000000" pitchFamily="2" charset="0"/>
              </a:rPr>
              <a:t>45 minutes</a:t>
            </a:r>
            <a:r>
              <a:rPr lang="en-GB" dirty="0">
                <a:latin typeface="Twinkl Cursive Looped" panose="02000000000000000000" pitchFamily="2" charset="0"/>
              </a:rPr>
              <a:t>. </a:t>
            </a:r>
            <a:endParaRPr dirty="0">
              <a:latin typeface="Twinkl Cursive Looped" panose="02000000000000000000" pitchFamily="2" charset="0"/>
            </a:endParaRPr>
          </a:p>
          <a:p>
            <a:pPr marL="457200" lvl="0" indent="-228600" algn="l" rtl="0">
              <a:lnSpc>
                <a:spcPct val="115000"/>
              </a:lnSpc>
              <a:spcBef>
                <a:spcPts val="0"/>
              </a:spcBef>
              <a:spcAft>
                <a:spcPts val="0"/>
              </a:spcAft>
              <a:buSzPts val="1800"/>
              <a:buFont typeface="Nunito"/>
              <a:buNone/>
            </a:pP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Paper 2 consists of a spelling test only. It should take approximately </a:t>
            </a:r>
            <a:r>
              <a:rPr lang="en-GB" dirty="0">
                <a:solidFill>
                  <a:srgbClr val="283593"/>
                </a:solidFill>
                <a:latin typeface="Twinkl Cursive Looped" panose="02000000000000000000" pitchFamily="2" charset="0"/>
              </a:rPr>
              <a:t>15 minutes</a:t>
            </a:r>
            <a:r>
              <a:rPr lang="en-GB" dirty="0">
                <a:latin typeface="Twinkl Cursive Looped" panose="02000000000000000000" pitchFamily="2" charset="0"/>
              </a:rPr>
              <a:t>, although this is not a set amount of time (pupils should be given as much time as they need to complete the test).</a:t>
            </a:r>
            <a:endParaRPr dirty="0">
              <a:latin typeface="Twinkl Cursive Looped" panose="02000000000000000000" pitchFamily="2" charset="0"/>
            </a:endParaRPr>
          </a:p>
        </p:txBody>
      </p:sp>
      <p:sp>
        <p:nvSpPr>
          <p:cNvPr id="65" name="Google Shape;65;p6"/>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7"/>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Grammar, Punctuation and Spelling: Paper 1 (GPS)</a:t>
            </a:r>
            <a:endParaRPr dirty="0">
              <a:latin typeface="Twinkl Cursive Looped" panose="02000000000000000000" pitchFamily="2" charset="0"/>
            </a:endParaRPr>
          </a:p>
        </p:txBody>
      </p:sp>
      <p:sp>
        <p:nvSpPr>
          <p:cNvPr id="71" name="Google Shape;71;p7"/>
          <p:cNvSpPr txBox="1">
            <a:spLocks noGrp="1"/>
          </p:cNvSpPr>
          <p:nvPr>
            <p:ph type="body" idx="1"/>
          </p:nvPr>
        </p:nvSpPr>
        <p:spPr>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The children will have been working hard with their class teacher on developing and securing their knowledge of the technical vocabulary needed in this test.</a:t>
            </a: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This test focuses on:</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sym typeface="Arial"/>
              </a:rPr>
              <a:t>Grammatical terms/ word classes;</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rPr>
              <a:t>Functions of sentences;</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sym typeface="Arial"/>
              </a:rPr>
              <a:t>Combining words, phrases and clauses;</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rPr>
              <a:t>Verb forms, tenses and consistency;</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rPr>
              <a:t>Punctuation;</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sym typeface="Arial"/>
              </a:rPr>
              <a:t>Vocabulary;</a:t>
            </a:r>
            <a:endParaRPr dirty="0">
              <a:solidFill>
                <a:srgbClr val="283593"/>
              </a:solidFill>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sym typeface="Arial"/>
              </a:rPr>
              <a:t>Standard English and formality.</a:t>
            </a: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This test requires a range of answer types but does not require longer formal answers. </a:t>
            </a:r>
            <a:endParaRPr dirty="0">
              <a:latin typeface="Twinkl Cursive Looped" panose="02000000000000000000" pitchFamily="2" charset="0"/>
            </a:endParaRPr>
          </a:p>
        </p:txBody>
      </p:sp>
      <p:sp>
        <p:nvSpPr>
          <p:cNvPr id="72" name="Google Shape;72;p7"/>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8"/>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Grammar, Punctuation and Spelling: Paper 1 (GPS)</a:t>
            </a:r>
            <a:endParaRPr dirty="0">
              <a:latin typeface="Twinkl Cursive Looped" panose="02000000000000000000" pitchFamily="2" charset="0"/>
            </a:endParaRPr>
          </a:p>
        </p:txBody>
      </p:sp>
      <p:sp>
        <p:nvSpPr>
          <p:cNvPr id="78" name="Google Shape;78;p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Example questions: </a:t>
            </a:r>
            <a:endParaRPr dirty="0">
              <a:latin typeface="Twinkl Cursive Looped" panose="02000000000000000000" pitchFamily="2" charset="0"/>
            </a:endParaRPr>
          </a:p>
        </p:txBody>
      </p:sp>
      <p:sp>
        <p:nvSpPr>
          <p:cNvPr id="79" name="Google Shape;79;p8"/>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a:p>
        </p:txBody>
      </p:sp>
      <p:pic>
        <p:nvPicPr>
          <p:cNvPr id="80" name="Google Shape;80;p8"/>
          <p:cNvPicPr preferRelativeResize="0"/>
          <p:nvPr/>
        </p:nvPicPr>
        <p:blipFill>
          <a:blip r:embed="rId3">
            <a:alphaModFix/>
          </a:blip>
          <a:stretch>
            <a:fillRect/>
          </a:stretch>
        </p:blipFill>
        <p:spPr>
          <a:xfrm>
            <a:off x="459325" y="1347888"/>
            <a:ext cx="4226351" cy="1330950"/>
          </a:xfrm>
          <a:prstGeom prst="rect">
            <a:avLst/>
          </a:prstGeom>
          <a:noFill/>
          <a:ln>
            <a:noFill/>
          </a:ln>
        </p:spPr>
      </p:pic>
      <p:sp>
        <p:nvSpPr>
          <p:cNvPr id="81" name="Google Shape;81;p8"/>
          <p:cNvSpPr txBox="1"/>
          <p:nvPr/>
        </p:nvSpPr>
        <p:spPr>
          <a:xfrm>
            <a:off x="2377693" y="2178030"/>
            <a:ext cx="301800" cy="269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a:t>
            </a:r>
            <a:endParaRPr sz="1200" b="0" i="0" u="sng" strike="noStrike" cap="none">
              <a:solidFill>
                <a:schemeClr val="dk1"/>
              </a:solidFill>
              <a:latin typeface="Arial"/>
              <a:ea typeface="Arial"/>
              <a:cs typeface="Arial"/>
              <a:sym typeface="Arial"/>
            </a:endParaRPr>
          </a:p>
        </p:txBody>
      </p:sp>
      <p:pic>
        <p:nvPicPr>
          <p:cNvPr id="82" name="Google Shape;82;p8"/>
          <p:cNvPicPr preferRelativeResize="0"/>
          <p:nvPr/>
        </p:nvPicPr>
        <p:blipFill>
          <a:blip r:embed="rId4">
            <a:alphaModFix/>
          </a:blip>
          <a:stretch>
            <a:fillRect/>
          </a:stretch>
        </p:blipFill>
        <p:spPr>
          <a:xfrm>
            <a:off x="4722950" y="2185200"/>
            <a:ext cx="4298201" cy="1266500"/>
          </a:xfrm>
          <a:prstGeom prst="rect">
            <a:avLst/>
          </a:prstGeom>
          <a:noFill/>
          <a:ln>
            <a:noFill/>
          </a:ln>
        </p:spPr>
      </p:pic>
      <p:pic>
        <p:nvPicPr>
          <p:cNvPr id="83" name="Google Shape;83;p8"/>
          <p:cNvPicPr preferRelativeResize="0"/>
          <p:nvPr/>
        </p:nvPicPr>
        <p:blipFill>
          <a:blip r:embed="rId5">
            <a:alphaModFix/>
          </a:blip>
          <a:stretch>
            <a:fillRect/>
          </a:stretch>
        </p:blipFill>
        <p:spPr>
          <a:xfrm>
            <a:off x="662225" y="3451694"/>
            <a:ext cx="4418150" cy="1157131"/>
          </a:xfrm>
          <a:prstGeom prst="rect">
            <a:avLst/>
          </a:prstGeom>
          <a:noFill/>
          <a:ln>
            <a:noFill/>
          </a:ln>
        </p:spPr>
      </p:pic>
      <p:sp>
        <p:nvSpPr>
          <p:cNvPr id="84" name="Google Shape;84;p8"/>
          <p:cNvSpPr txBox="1"/>
          <p:nvPr/>
        </p:nvSpPr>
        <p:spPr>
          <a:xfrm>
            <a:off x="1250900" y="4110150"/>
            <a:ext cx="3177900" cy="17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a:solidFill>
                  <a:schemeClr val="dk2"/>
                </a:solidFill>
                <a:latin typeface="Nunito Sans SemiBold"/>
                <a:ea typeface="Nunito Sans SemiBold"/>
                <a:cs typeface="Nunito Sans SemiBold"/>
                <a:sym typeface="Nunito Sans SemiBold"/>
              </a:rPr>
              <a:t>The council maintain the local park. </a:t>
            </a:r>
            <a:endParaRPr sz="13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300">
              <a:solidFill>
                <a:schemeClr val="dk2"/>
              </a:solidFill>
              <a:latin typeface="Nunito Sans SemiBold"/>
              <a:ea typeface="Nunito Sans SemiBold"/>
              <a:cs typeface="Nunito Sans SemiBold"/>
              <a:sym typeface="Nunito Sans SemiBold"/>
            </a:endParaRPr>
          </a:p>
        </p:txBody>
      </p:sp>
      <p:sp>
        <p:nvSpPr>
          <p:cNvPr id="85" name="Google Shape;85;p8"/>
          <p:cNvSpPr/>
          <p:nvPr/>
        </p:nvSpPr>
        <p:spPr>
          <a:xfrm>
            <a:off x="5687375" y="2812600"/>
            <a:ext cx="3018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Nunito Sans SemiBold"/>
              <a:ea typeface="Nunito Sans SemiBold"/>
              <a:cs typeface="Nunito Sans SemiBold"/>
              <a:sym typeface="Nunito Sans SemiBold"/>
            </a:endParaRPr>
          </a:p>
        </p:txBody>
      </p:sp>
      <p:sp>
        <p:nvSpPr>
          <p:cNvPr id="86" name="Google Shape;86;p8"/>
          <p:cNvSpPr/>
          <p:nvPr/>
        </p:nvSpPr>
        <p:spPr>
          <a:xfrm>
            <a:off x="5894175" y="3112625"/>
            <a:ext cx="2283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Nunito Sans SemiBold"/>
              <a:ea typeface="Nunito Sans SemiBold"/>
              <a:cs typeface="Nunito Sans SemiBold"/>
              <a:sym typeface="Nunito Sans SemiBo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9"/>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Grammar, Punctuation and Spelling: Paper 2 (spelling)</a:t>
            </a:r>
            <a:endParaRPr dirty="0">
              <a:latin typeface="Twinkl Cursive Looped" panose="02000000000000000000" pitchFamily="2" charset="0"/>
            </a:endParaRPr>
          </a:p>
        </p:txBody>
      </p:sp>
      <p:sp>
        <p:nvSpPr>
          <p:cNvPr id="92" name="Google Shape;92;p9"/>
          <p:cNvSpPr txBox="1">
            <a:spLocks noGrp="1"/>
          </p:cNvSpPr>
          <p:nvPr>
            <p:ph type="body" idx="1"/>
          </p:nvPr>
        </p:nvSpPr>
        <p:spPr>
          <a:xfrm>
            <a:off x="311700" y="739303"/>
            <a:ext cx="8520600" cy="101916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Paper 2 is a shorter paper that focuses solely on spellings. </a:t>
            </a: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Example questions:  </a:t>
            </a:r>
            <a:endParaRPr dirty="0">
              <a:latin typeface="Twinkl Cursive Looped" panose="02000000000000000000" pitchFamily="2" charset="0"/>
            </a:endParaRPr>
          </a:p>
        </p:txBody>
      </p:sp>
      <p:sp>
        <p:nvSpPr>
          <p:cNvPr id="93" name="Google Shape;93;p9"/>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a:p>
        </p:txBody>
      </p:sp>
      <p:pic>
        <p:nvPicPr>
          <p:cNvPr id="94" name="Google Shape;94;p9"/>
          <p:cNvPicPr preferRelativeResize="0"/>
          <p:nvPr/>
        </p:nvPicPr>
        <p:blipFill>
          <a:blip r:embed="rId3">
            <a:alphaModFix/>
          </a:blip>
          <a:stretch>
            <a:fillRect/>
          </a:stretch>
        </p:blipFill>
        <p:spPr>
          <a:xfrm>
            <a:off x="591400" y="1855750"/>
            <a:ext cx="4312651" cy="2352349"/>
          </a:xfrm>
          <a:prstGeom prst="rect">
            <a:avLst/>
          </a:prstGeom>
          <a:noFill/>
          <a:ln>
            <a:noFill/>
          </a:ln>
        </p:spPr>
      </p:pic>
      <p:pic>
        <p:nvPicPr>
          <p:cNvPr id="95" name="Google Shape;95;p9"/>
          <p:cNvPicPr preferRelativeResize="0"/>
          <p:nvPr/>
        </p:nvPicPr>
        <p:blipFill>
          <a:blip r:embed="rId4">
            <a:alphaModFix/>
          </a:blip>
          <a:stretch>
            <a:fillRect/>
          </a:stretch>
        </p:blipFill>
        <p:spPr>
          <a:xfrm>
            <a:off x="5483776" y="1413613"/>
            <a:ext cx="2518093" cy="308023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0"/>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Reading: Tuesday 12</a:t>
            </a:r>
            <a:r>
              <a:rPr lang="en-GB" baseline="30000" dirty="0">
                <a:latin typeface="Twinkl Cursive Looped" panose="02000000000000000000" pitchFamily="2" charset="0"/>
              </a:rPr>
              <a:t>th</a:t>
            </a:r>
            <a:r>
              <a:rPr lang="en-GB" dirty="0">
                <a:latin typeface="Twinkl Cursive Looped" panose="02000000000000000000" pitchFamily="2" charset="0"/>
              </a:rPr>
              <a:t> May </a:t>
            </a:r>
            <a:endParaRPr dirty="0">
              <a:latin typeface="Twinkl Cursive Looped" panose="02000000000000000000" pitchFamily="2" charset="0"/>
            </a:endParaRPr>
          </a:p>
        </p:txBody>
      </p:sp>
      <p:sp>
        <p:nvSpPr>
          <p:cNvPr id="101" name="Google Shape;101;p10"/>
          <p:cNvSpPr txBox="1">
            <a:spLocks noGrp="1"/>
          </p:cNvSpPr>
          <p:nvPr>
            <p:ph type="body" idx="1"/>
          </p:nvPr>
        </p:nvSpPr>
        <p:spPr>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There is one reading test that lasts for </a:t>
            </a:r>
            <a:r>
              <a:rPr lang="en-GB" dirty="0">
                <a:solidFill>
                  <a:srgbClr val="283593"/>
                </a:solidFill>
                <a:latin typeface="Twinkl Cursive Looped" panose="02000000000000000000" pitchFamily="2" charset="0"/>
              </a:rPr>
              <a:t>60 minutes</a:t>
            </a:r>
            <a:r>
              <a:rPr lang="en-GB" dirty="0">
                <a:latin typeface="Twinkl Cursive Looped" panose="02000000000000000000" pitchFamily="2" charset="0"/>
              </a:rPr>
              <a:t>. </a:t>
            </a: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latin typeface="Twinkl Cursive Looped" panose="02000000000000000000" pitchFamily="2" charset="0"/>
              </a:rPr>
              <a:t>non-fiction, fiction and/ or poetry</a:t>
            </a:r>
            <a:r>
              <a:rPr lang="en-GB" dirty="0">
                <a:latin typeface="Twinkl Cursive Looped" panose="02000000000000000000" pitchFamily="2" charset="0"/>
              </a:rPr>
              <a:t>. </a:t>
            </a: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endParaRPr sz="1000" dirty="0">
              <a:latin typeface="Twinkl Cursive Looped" panose="02000000000000000000" pitchFamily="2" charset="0"/>
            </a:endParaRPr>
          </a:p>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The test covers the following areas (known as Content Domains): </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sz="1400" dirty="0">
                <a:solidFill>
                  <a:srgbClr val="283593"/>
                </a:solidFill>
                <a:latin typeface="Twinkl Cursive Looped" panose="02000000000000000000" pitchFamily="2" charset="0"/>
              </a:rPr>
              <a:t>Give/ explain the meaning of words in context;</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sz="1400" dirty="0">
                <a:solidFill>
                  <a:srgbClr val="283593"/>
                </a:solidFill>
                <a:latin typeface="Twinkl Cursive Looped" panose="02000000000000000000" pitchFamily="2" charset="0"/>
              </a:rPr>
              <a:t>Retrieve and record information/ identify key details from fiction and non-fiction;</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sz="1400" dirty="0">
                <a:solidFill>
                  <a:srgbClr val="283593"/>
                </a:solidFill>
                <a:latin typeface="Twinkl Cursive Looped" panose="02000000000000000000" pitchFamily="2" charset="0"/>
              </a:rPr>
              <a:t>Summarise main ideas from more than one paragraph;</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sz="1400" dirty="0">
                <a:solidFill>
                  <a:srgbClr val="283593"/>
                </a:solidFill>
                <a:latin typeface="Twinkl Cursive Looped" panose="02000000000000000000" pitchFamily="2" charset="0"/>
              </a:rPr>
              <a:t>Make inferences from the text/ explain and justify inferences with evidence from the text;</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sz="1400" dirty="0">
                <a:solidFill>
                  <a:srgbClr val="283593"/>
                </a:solidFill>
                <a:latin typeface="Twinkl Cursive Looped" panose="02000000000000000000" pitchFamily="2" charset="0"/>
              </a:rPr>
              <a:t>Predict what might happen from details stated and implied;</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sz="1400" dirty="0">
                <a:solidFill>
                  <a:srgbClr val="283593"/>
                </a:solidFill>
                <a:latin typeface="Twinkl Cursive Looped" panose="02000000000000000000" pitchFamily="2" charset="0"/>
              </a:rPr>
              <a:t>Identify/ explain how information/ narrative content is related and contributes to meaning as a whole; </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sz="1400" dirty="0">
                <a:solidFill>
                  <a:srgbClr val="283593"/>
                </a:solidFill>
                <a:latin typeface="Twinkl Cursive Looped" panose="02000000000000000000" pitchFamily="2" charset="0"/>
              </a:rPr>
              <a:t>Identify/ explain how meaning is enhanced through choice of words and phrases;</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sz="1400" dirty="0">
                <a:solidFill>
                  <a:srgbClr val="283593"/>
                </a:solidFill>
                <a:latin typeface="Twinkl Cursive Looped" panose="02000000000000000000" pitchFamily="2" charset="0"/>
              </a:rPr>
              <a:t>Make comparisons within the text. </a:t>
            </a:r>
            <a:endParaRPr dirty="0">
              <a:latin typeface="Twinkl Cursive Looped" panose="02000000000000000000" pitchFamily="2" charset="0"/>
            </a:endParaRPr>
          </a:p>
        </p:txBody>
      </p:sp>
      <p:sp>
        <p:nvSpPr>
          <p:cNvPr id="102" name="Google Shape;102;p10"/>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1"/>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Reading</a:t>
            </a:r>
            <a:r>
              <a:rPr lang="en-GB" dirty="0"/>
              <a:t> </a:t>
            </a:r>
            <a:endParaRPr dirty="0"/>
          </a:p>
        </p:txBody>
      </p:sp>
      <p:sp>
        <p:nvSpPr>
          <p:cNvPr id="108" name="Google Shape;108;p11"/>
          <p:cNvSpPr txBox="1">
            <a:spLocks noGrp="1"/>
          </p:cNvSpPr>
          <p:nvPr>
            <p:ph type="body" idx="1"/>
          </p:nvPr>
        </p:nvSpPr>
        <p:spPr>
          <a:xfrm>
            <a:off x="311699" y="739302"/>
            <a:ext cx="8520601" cy="66295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The reading SATs paper requires a range of answer styles.</a:t>
            </a: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Example questions:</a:t>
            </a:r>
            <a:endParaRPr dirty="0">
              <a:latin typeface="Twinkl Cursive Looped" panose="02000000000000000000" pitchFamily="2" charset="0"/>
            </a:endParaRPr>
          </a:p>
        </p:txBody>
      </p:sp>
      <p:sp>
        <p:nvSpPr>
          <p:cNvPr id="109" name="Google Shape;109;p11"/>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a:p>
        </p:txBody>
      </p:sp>
      <p:pic>
        <p:nvPicPr>
          <p:cNvPr id="110" name="Google Shape;110;p11"/>
          <p:cNvPicPr preferRelativeResize="0"/>
          <p:nvPr/>
        </p:nvPicPr>
        <p:blipFill>
          <a:blip r:embed="rId3">
            <a:alphaModFix/>
          </a:blip>
          <a:stretch>
            <a:fillRect/>
          </a:stretch>
        </p:blipFill>
        <p:spPr>
          <a:xfrm>
            <a:off x="253425" y="1885101"/>
            <a:ext cx="2240550" cy="1962180"/>
          </a:xfrm>
          <a:prstGeom prst="rect">
            <a:avLst/>
          </a:prstGeom>
          <a:noFill/>
          <a:ln>
            <a:noFill/>
          </a:ln>
        </p:spPr>
      </p:pic>
      <p:pic>
        <p:nvPicPr>
          <p:cNvPr id="111" name="Google Shape;111;p11"/>
          <p:cNvPicPr preferRelativeResize="0"/>
          <p:nvPr/>
        </p:nvPicPr>
        <p:blipFill>
          <a:blip r:embed="rId4">
            <a:alphaModFix/>
          </a:blip>
          <a:stretch>
            <a:fillRect/>
          </a:stretch>
        </p:blipFill>
        <p:spPr>
          <a:xfrm>
            <a:off x="2493975" y="3410849"/>
            <a:ext cx="3911126" cy="1489076"/>
          </a:xfrm>
          <a:prstGeom prst="rect">
            <a:avLst/>
          </a:prstGeom>
          <a:noFill/>
          <a:ln>
            <a:noFill/>
          </a:ln>
        </p:spPr>
      </p:pic>
      <p:pic>
        <p:nvPicPr>
          <p:cNvPr id="112" name="Google Shape;112;p11"/>
          <p:cNvPicPr preferRelativeResize="0"/>
          <p:nvPr/>
        </p:nvPicPr>
        <p:blipFill>
          <a:blip r:embed="rId5">
            <a:alphaModFix/>
          </a:blip>
          <a:stretch>
            <a:fillRect/>
          </a:stretch>
        </p:blipFill>
        <p:spPr>
          <a:xfrm>
            <a:off x="4827325" y="1148896"/>
            <a:ext cx="3911124" cy="226195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2"/>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18" name="Google Shape;118;p12"/>
          <p:cNvSpPr txBox="1">
            <a:spLocks noGrp="1"/>
          </p:cNvSpPr>
          <p:nvPr>
            <p:ph type="body" idx="1"/>
          </p:nvPr>
        </p:nvSpPr>
        <p:spPr>
          <a:xfrm>
            <a:off x="311699" y="739301"/>
            <a:ext cx="4230683" cy="49823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19" name="Google Shape;119;p12"/>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12</a:t>
            </a:fld>
            <a:endParaRPr/>
          </a:p>
        </p:txBody>
      </p:sp>
      <p:pic>
        <p:nvPicPr>
          <p:cNvPr id="120" name="Google Shape;120;p12"/>
          <p:cNvPicPr preferRelativeResize="0"/>
          <p:nvPr/>
        </p:nvPicPr>
        <p:blipFill>
          <a:blip r:embed="rId3">
            <a:alphaModFix/>
          </a:blip>
          <a:stretch>
            <a:fillRect/>
          </a:stretch>
        </p:blipFill>
        <p:spPr>
          <a:xfrm>
            <a:off x="4926250" y="207262"/>
            <a:ext cx="4013724" cy="1619950"/>
          </a:xfrm>
          <a:prstGeom prst="rect">
            <a:avLst/>
          </a:prstGeom>
          <a:noFill/>
          <a:ln>
            <a:noFill/>
          </a:ln>
        </p:spPr>
      </p:pic>
      <p:pic>
        <p:nvPicPr>
          <p:cNvPr id="121" name="Google Shape;121;p12"/>
          <p:cNvPicPr preferRelativeResize="0"/>
          <p:nvPr/>
        </p:nvPicPr>
        <p:blipFill>
          <a:blip r:embed="rId4">
            <a:alphaModFix/>
          </a:blip>
          <a:stretch>
            <a:fillRect/>
          </a:stretch>
        </p:blipFill>
        <p:spPr>
          <a:xfrm>
            <a:off x="311700" y="1115775"/>
            <a:ext cx="3223475" cy="2105275"/>
          </a:xfrm>
          <a:prstGeom prst="rect">
            <a:avLst/>
          </a:prstGeom>
          <a:noFill/>
          <a:ln>
            <a:noFill/>
          </a:ln>
        </p:spPr>
      </p:pic>
      <p:pic>
        <p:nvPicPr>
          <p:cNvPr id="122" name="Google Shape;122;p12"/>
          <p:cNvPicPr preferRelativeResize="0"/>
          <p:nvPr/>
        </p:nvPicPr>
        <p:blipFill>
          <a:blip r:embed="rId5">
            <a:alphaModFix/>
          </a:blip>
          <a:stretch>
            <a:fillRect/>
          </a:stretch>
        </p:blipFill>
        <p:spPr>
          <a:xfrm>
            <a:off x="4576325" y="1536025"/>
            <a:ext cx="3896127" cy="3369600"/>
          </a:xfrm>
          <a:prstGeom prst="rect">
            <a:avLst/>
          </a:prstGeom>
          <a:noFill/>
          <a:ln>
            <a:noFill/>
          </a:ln>
        </p:spPr>
      </p:pic>
      <p:pic>
        <p:nvPicPr>
          <p:cNvPr id="123" name="Google Shape;123;p12"/>
          <p:cNvPicPr preferRelativeResize="0"/>
          <p:nvPr/>
        </p:nvPicPr>
        <p:blipFill>
          <a:blip r:embed="rId6">
            <a:alphaModFix/>
          </a:blip>
          <a:stretch>
            <a:fillRect/>
          </a:stretch>
        </p:blipFill>
        <p:spPr>
          <a:xfrm>
            <a:off x="879875" y="3009175"/>
            <a:ext cx="3525501" cy="181909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29" name="Google Shape;129;p13"/>
          <p:cNvSpPr txBox="1">
            <a:spLocks noGrp="1"/>
          </p:cNvSpPr>
          <p:nvPr>
            <p:ph type="body" idx="1"/>
          </p:nvPr>
        </p:nvSpPr>
        <p:spPr>
          <a:xfrm>
            <a:off x="311699" y="739302"/>
            <a:ext cx="8520601" cy="698729"/>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a:p>
            <a:pPr marL="114300" lvl="0" indent="0" algn="l" rtl="0">
              <a:lnSpc>
                <a:spcPct val="115000"/>
              </a:lnSpc>
              <a:spcBef>
                <a:spcPts val="0"/>
              </a:spcBef>
              <a:spcAft>
                <a:spcPts val="0"/>
              </a:spcAft>
              <a:buSzPts val="1800"/>
              <a:buNone/>
            </a:pPr>
            <a:r>
              <a:rPr lang="en-GB"/>
              <a:t>3 mark question</a:t>
            </a:r>
            <a:endParaRPr/>
          </a:p>
        </p:txBody>
      </p:sp>
      <p:sp>
        <p:nvSpPr>
          <p:cNvPr id="130" name="Google Shape;130;p13"/>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a:p>
        </p:txBody>
      </p:sp>
      <p:pic>
        <p:nvPicPr>
          <p:cNvPr id="131" name="Google Shape;131;p13"/>
          <p:cNvPicPr preferRelativeResize="0"/>
          <p:nvPr/>
        </p:nvPicPr>
        <p:blipFill>
          <a:blip r:embed="rId3">
            <a:alphaModFix/>
          </a:blip>
          <a:stretch>
            <a:fillRect/>
          </a:stretch>
        </p:blipFill>
        <p:spPr>
          <a:xfrm>
            <a:off x="459325" y="1535300"/>
            <a:ext cx="3473625" cy="2644776"/>
          </a:xfrm>
          <a:prstGeom prst="rect">
            <a:avLst/>
          </a:prstGeom>
          <a:noFill/>
          <a:ln>
            <a:noFill/>
          </a:ln>
        </p:spPr>
      </p:pic>
      <p:pic>
        <p:nvPicPr>
          <p:cNvPr id="132" name="Google Shape;132;p13"/>
          <p:cNvPicPr preferRelativeResize="0"/>
          <p:nvPr/>
        </p:nvPicPr>
        <p:blipFill>
          <a:blip r:embed="rId4">
            <a:alphaModFix/>
          </a:blip>
          <a:stretch>
            <a:fillRect/>
          </a:stretch>
        </p:blipFill>
        <p:spPr>
          <a:xfrm>
            <a:off x="3932950" y="137525"/>
            <a:ext cx="2990824" cy="3718729"/>
          </a:xfrm>
          <a:prstGeom prst="rect">
            <a:avLst/>
          </a:prstGeom>
          <a:noFill/>
          <a:ln>
            <a:noFill/>
          </a:ln>
        </p:spPr>
      </p:pic>
      <p:pic>
        <p:nvPicPr>
          <p:cNvPr id="133" name="Google Shape;133;p13"/>
          <p:cNvPicPr preferRelativeResize="0"/>
          <p:nvPr/>
        </p:nvPicPr>
        <p:blipFill>
          <a:blip r:embed="rId5">
            <a:alphaModFix/>
          </a:blip>
          <a:stretch>
            <a:fillRect/>
          </a:stretch>
        </p:blipFill>
        <p:spPr>
          <a:xfrm>
            <a:off x="6471226" y="1438025"/>
            <a:ext cx="2629149" cy="350344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4"/>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Reading </a:t>
            </a:r>
            <a:endParaRPr dirty="0">
              <a:latin typeface="Twinkl Cursive Looped" panose="02000000000000000000" pitchFamily="2" charset="0"/>
            </a:endParaRPr>
          </a:p>
        </p:txBody>
      </p:sp>
      <p:sp>
        <p:nvSpPr>
          <p:cNvPr id="139" name="Google Shape;139;p14"/>
          <p:cNvSpPr txBox="1">
            <a:spLocks noGrp="1"/>
          </p:cNvSpPr>
          <p:nvPr>
            <p:ph type="body" idx="1"/>
          </p:nvPr>
        </p:nvSpPr>
        <p:spPr>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Since the current testing formation for the SATs began in 2016, there has been a tendency for three types of questions to be the most popular. </a:t>
            </a: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In the 2025 Reading SATs paper,</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rPr>
              <a:t>12% of marks could be gained from answering questions involving giving and explaining the meaning of words in context;</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rPr>
              <a:t>30% of marks could be gained from answering questions involving retrieving and recording information or identifying key details from a text;</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rPr>
              <a:t>48% of marks could be gained from answering questions involving making inferences from a text and justifying inferences with text evidence. </a:t>
            </a: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When reading with your child at home try focusing on these types of questions. </a:t>
            </a:r>
            <a:endParaRPr dirty="0">
              <a:latin typeface="Twinkl Cursive Looped" panose="02000000000000000000" pitchFamily="2" charset="0"/>
            </a:endParaRPr>
          </a:p>
          <a:p>
            <a:pPr marL="457200" lvl="0" indent="-228600" algn="l" rtl="0">
              <a:lnSpc>
                <a:spcPct val="115000"/>
              </a:lnSpc>
              <a:spcBef>
                <a:spcPts val="0"/>
              </a:spcBef>
              <a:spcAft>
                <a:spcPts val="0"/>
              </a:spcAft>
              <a:buSzPts val="1800"/>
              <a:buFont typeface="Nunito"/>
              <a:buNone/>
            </a:pPr>
            <a:endParaRPr dirty="0"/>
          </a:p>
        </p:txBody>
      </p:sp>
      <p:sp>
        <p:nvSpPr>
          <p:cNvPr id="140" name="Google Shape;140;p14"/>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5"/>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Maths: Wednesday 13</a:t>
            </a:r>
            <a:r>
              <a:rPr lang="en-GB" baseline="30000" dirty="0">
                <a:latin typeface="Twinkl Cursive Looped" panose="02000000000000000000" pitchFamily="2" charset="0"/>
              </a:rPr>
              <a:t>th</a:t>
            </a:r>
            <a:r>
              <a:rPr lang="en-GB" dirty="0">
                <a:latin typeface="Twinkl Cursive Looped" panose="02000000000000000000" pitchFamily="2" charset="0"/>
              </a:rPr>
              <a:t> May and Thursday 14</a:t>
            </a:r>
            <a:r>
              <a:rPr lang="en-GB" baseline="30000" dirty="0">
                <a:latin typeface="Twinkl Cursive Looped" panose="02000000000000000000" pitchFamily="2" charset="0"/>
              </a:rPr>
              <a:t>th</a:t>
            </a:r>
            <a:r>
              <a:rPr lang="en-GB" dirty="0">
                <a:latin typeface="Twinkl Cursive Looped" panose="02000000000000000000" pitchFamily="2" charset="0"/>
              </a:rPr>
              <a:t> May</a:t>
            </a:r>
            <a:endParaRPr dirty="0">
              <a:latin typeface="Twinkl Cursive Looped" panose="02000000000000000000" pitchFamily="2" charset="0"/>
            </a:endParaRPr>
          </a:p>
        </p:txBody>
      </p:sp>
      <p:sp>
        <p:nvSpPr>
          <p:cNvPr id="146" name="Google Shape;146;p15"/>
          <p:cNvSpPr txBox="1">
            <a:spLocks noGrp="1"/>
          </p:cNvSpPr>
          <p:nvPr>
            <p:ph type="body" idx="1"/>
          </p:nvPr>
        </p:nvSpPr>
        <p:spPr>
          <a:xfrm>
            <a:off x="311700" y="739302"/>
            <a:ext cx="8520600" cy="332469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The maths assessments consist of three tests.</a:t>
            </a: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Paper 1: Arithmetic (30 minutes) – Wednesday 13</a:t>
            </a:r>
            <a:r>
              <a:rPr lang="en-GB" baseline="30000" dirty="0">
                <a:latin typeface="Twinkl Cursive Looped" panose="02000000000000000000" pitchFamily="2" charset="0"/>
              </a:rPr>
              <a:t>th</a:t>
            </a:r>
            <a:r>
              <a:rPr lang="en-GB" dirty="0">
                <a:latin typeface="Twinkl Cursive Looped" panose="02000000000000000000" pitchFamily="2" charset="0"/>
              </a:rPr>
              <a:t> May</a:t>
            </a:r>
            <a:endParaRPr dirty="0">
              <a:latin typeface="Twinkl Cursive Looped" panose="02000000000000000000" pitchFamily="2" charset="0"/>
            </a:endParaRPr>
          </a:p>
          <a:p>
            <a:pPr marL="457200" lvl="0" indent="-228600" algn="l" rtl="0">
              <a:lnSpc>
                <a:spcPct val="115000"/>
              </a:lnSpc>
              <a:spcBef>
                <a:spcPts val="0"/>
              </a:spcBef>
              <a:spcAft>
                <a:spcPts val="0"/>
              </a:spcAft>
              <a:buSzPts val="1800"/>
              <a:buFont typeface="Nunito"/>
              <a:buNone/>
            </a:pP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Paper 2: Reasoning (40 minutes) – Wednesday 13</a:t>
            </a:r>
            <a:r>
              <a:rPr lang="en-GB" baseline="30000" dirty="0">
                <a:latin typeface="Twinkl Cursive Looped" panose="02000000000000000000" pitchFamily="2" charset="0"/>
              </a:rPr>
              <a:t>th</a:t>
            </a:r>
            <a:r>
              <a:rPr lang="en-GB" dirty="0">
                <a:latin typeface="Twinkl Cursive Looped" panose="02000000000000000000" pitchFamily="2" charset="0"/>
              </a:rPr>
              <a:t> May</a:t>
            </a:r>
            <a:endParaRPr dirty="0">
              <a:latin typeface="Twinkl Cursive Looped" panose="02000000000000000000" pitchFamily="2" charset="0"/>
            </a:endParaRPr>
          </a:p>
          <a:p>
            <a:pPr marL="457200" lvl="0" indent="-228600" algn="l" rtl="0">
              <a:lnSpc>
                <a:spcPct val="115000"/>
              </a:lnSpc>
              <a:spcBef>
                <a:spcPts val="0"/>
              </a:spcBef>
              <a:spcAft>
                <a:spcPts val="0"/>
              </a:spcAft>
              <a:buSzPts val="1800"/>
              <a:buFont typeface="Nunito"/>
              <a:buNone/>
            </a:pP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latin typeface="Twinkl Cursive Looped" panose="02000000000000000000" pitchFamily="2" charset="0"/>
              </a:rPr>
              <a:t>Paper 3: Reasoning (40 minutes) – Thursday 14</a:t>
            </a:r>
            <a:r>
              <a:rPr lang="en-GB" baseline="30000" dirty="0">
                <a:latin typeface="Twinkl Cursive Looped" panose="02000000000000000000" pitchFamily="2" charset="0"/>
              </a:rPr>
              <a:t>th</a:t>
            </a:r>
            <a:r>
              <a:rPr lang="en-GB" dirty="0">
                <a:latin typeface="Twinkl Cursive Looped" panose="02000000000000000000" pitchFamily="2" charset="0"/>
              </a:rPr>
              <a:t> May</a:t>
            </a:r>
            <a:endParaRPr dirty="0">
              <a:latin typeface="Twinkl Cursive Looped" panose="02000000000000000000" pitchFamily="2" charset="0"/>
            </a:endParaRPr>
          </a:p>
        </p:txBody>
      </p:sp>
      <p:sp>
        <p:nvSpPr>
          <p:cNvPr id="147" name="Google Shape;147;p15"/>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6"/>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Maths Paper 1 (Arithmetic)</a:t>
            </a:r>
            <a:endParaRPr dirty="0">
              <a:latin typeface="Twinkl Cursive Looped" panose="02000000000000000000" pitchFamily="2" charset="0"/>
            </a:endParaRPr>
          </a:p>
        </p:txBody>
      </p:sp>
      <p:sp>
        <p:nvSpPr>
          <p:cNvPr id="153" name="Google Shape;153;p16"/>
          <p:cNvSpPr txBox="1">
            <a:spLocks noGrp="1"/>
          </p:cNvSpPr>
          <p:nvPr>
            <p:ph type="body" idx="1"/>
          </p:nvPr>
        </p:nvSpPr>
        <p:spPr>
          <a:xfrm>
            <a:off x="311700" y="739303"/>
            <a:ext cx="8520600" cy="2105498"/>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The maths arithmetic paper has a total of </a:t>
            </a:r>
            <a:r>
              <a:rPr lang="en-GB" dirty="0">
                <a:solidFill>
                  <a:srgbClr val="283593"/>
                </a:solidFill>
                <a:latin typeface="Twinkl Cursive Looped" panose="02000000000000000000" pitchFamily="2" charset="0"/>
              </a:rPr>
              <a:t>40 marks </a:t>
            </a:r>
            <a:r>
              <a:rPr lang="en-GB" dirty="0">
                <a:latin typeface="Twinkl Cursive Looped" panose="02000000000000000000" pitchFamily="2" charset="0"/>
              </a:rPr>
              <a:t>and lasts for </a:t>
            </a:r>
            <a:r>
              <a:rPr lang="en-GB" dirty="0">
                <a:solidFill>
                  <a:srgbClr val="283593"/>
                </a:solidFill>
                <a:latin typeface="Twinkl Cursive Looped" panose="02000000000000000000" pitchFamily="2" charset="0"/>
              </a:rPr>
              <a:t>30 minutes. </a:t>
            </a: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The test covers the four operations (addition, subtraction, multiplication, division, including order of operations requiring BIDMAS), percentages of amounts and calculating with decimals and fractions. </a:t>
            </a: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Example questions: </a:t>
            </a:r>
            <a:endParaRPr dirty="0">
              <a:latin typeface="Twinkl Cursive Looped" panose="02000000000000000000" pitchFamily="2" charset="0"/>
            </a:endParaRPr>
          </a:p>
        </p:txBody>
      </p:sp>
      <p:sp>
        <p:nvSpPr>
          <p:cNvPr id="154" name="Google Shape;154;p16"/>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a:p>
        </p:txBody>
      </p:sp>
      <p:pic>
        <p:nvPicPr>
          <p:cNvPr id="155" name="Google Shape;155;p16"/>
          <p:cNvPicPr preferRelativeResize="0"/>
          <p:nvPr/>
        </p:nvPicPr>
        <p:blipFill>
          <a:blip r:embed="rId3">
            <a:alphaModFix/>
          </a:blip>
          <a:stretch>
            <a:fillRect/>
          </a:stretch>
        </p:blipFill>
        <p:spPr>
          <a:xfrm>
            <a:off x="2405575" y="2189150"/>
            <a:ext cx="3040801" cy="2775650"/>
          </a:xfrm>
          <a:prstGeom prst="rect">
            <a:avLst/>
          </a:prstGeom>
          <a:noFill/>
          <a:ln>
            <a:noFill/>
          </a:ln>
        </p:spPr>
      </p:pic>
      <p:pic>
        <p:nvPicPr>
          <p:cNvPr id="156" name="Google Shape;156;p16"/>
          <p:cNvPicPr preferRelativeResize="0"/>
          <p:nvPr/>
        </p:nvPicPr>
        <p:blipFill>
          <a:blip r:embed="rId4">
            <a:alphaModFix/>
          </a:blip>
          <a:stretch>
            <a:fillRect/>
          </a:stretch>
        </p:blipFill>
        <p:spPr>
          <a:xfrm>
            <a:off x="5903000" y="2307600"/>
            <a:ext cx="2929301" cy="192450"/>
          </a:xfrm>
          <a:prstGeom prst="rect">
            <a:avLst/>
          </a:prstGeom>
          <a:noFill/>
          <a:ln>
            <a:noFill/>
          </a:ln>
        </p:spPr>
      </p:pic>
      <p:pic>
        <p:nvPicPr>
          <p:cNvPr id="157" name="Google Shape;157;p16"/>
          <p:cNvPicPr preferRelativeResize="0"/>
          <p:nvPr/>
        </p:nvPicPr>
        <p:blipFill>
          <a:blip r:embed="rId5">
            <a:alphaModFix/>
          </a:blip>
          <a:stretch>
            <a:fillRect/>
          </a:stretch>
        </p:blipFill>
        <p:spPr>
          <a:xfrm>
            <a:off x="5932875" y="2536800"/>
            <a:ext cx="2735952" cy="247679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7"/>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Maths Paper 1 (Arithmetic)</a:t>
            </a:r>
            <a:endParaRPr dirty="0">
              <a:latin typeface="Twinkl Cursive Looped" panose="02000000000000000000" pitchFamily="2" charset="0"/>
            </a:endParaRPr>
          </a:p>
        </p:txBody>
      </p:sp>
      <p:sp>
        <p:nvSpPr>
          <p:cNvPr id="163" name="Google Shape;163;p17"/>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Example 1 mark questions: </a:t>
            </a:r>
            <a:endParaRPr dirty="0">
              <a:latin typeface="Twinkl Cursive Looped" panose="02000000000000000000" pitchFamily="2" charset="0"/>
            </a:endParaRPr>
          </a:p>
        </p:txBody>
      </p:sp>
      <p:sp>
        <p:nvSpPr>
          <p:cNvPr id="164" name="Google Shape;164;p17"/>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a:p>
        </p:txBody>
      </p:sp>
      <p:grpSp>
        <p:nvGrpSpPr>
          <p:cNvPr id="165" name="Google Shape;165;p17"/>
          <p:cNvGrpSpPr/>
          <p:nvPr/>
        </p:nvGrpSpPr>
        <p:grpSpPr>
          <a:xfrm>
            <a:off x="5219763" y="1644821"/>
            <a:ext cx="2682307" cy="966165"/>
            <a:chOff x="5219763" y="1644821"/>
            <a:chExt cx="2682307" cy="966165"/>
          </a:xfrm>
        </p:grpSpPr>
        <p:sp>
          <p:nvSpPr>
            <p:cNvPr id="166" name="Google Shape;166;p17"/>
            <p:cNvSpPr txBox="1"/>
            <p:nvPr/>
          </p:nvSpPr>
          <p:spPr>
            <a:xfrm>
              <a:off x="5219763" y="1644821"/>
              <a:ext cx="2434802" cy="637741"/>
            </a:xfrm>
            <a:prstGeom prst="rect">
              <a:avLst/>
            </a:prstGeom>
            <a:solidFill>
              <a:schemeClr val="lt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Mental method: </a:t>
              </a:r>
              <a:endParaRPr/>
            </a:p>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Using known fact of 64 ÷ 8 = 8</a:t>
              </a:r>
              <a:endParaRPr/>
            </a:p>
          </p:txBody>
        </p:sp>
        <p:sp>
          <p:nvSpPr>
            <p:cNvPr id="167" name="Google Shape;167;p17"/>
            <p:cNvSpPr txBox="1"/>
            <p:nvPr/>
          </p:nvSpPr>
          <p:spPr>
            <a:xfrm>
              <a:off x="7280746" y="2333987"/>
              <a:ext cx="621324" cy="2769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200" b="0" i="0" u="none" strike="noStrike" cap="none">
                  <a:solidFill>
                    <a:srgbClr val="000000"/>
                  </a:solidFill>
                  <a:latin typeface="Arial"/>
                  <a:ea typeface="Arial"/>
                  <a:cs typeface="Arial"/>
                  <a:sym typeface="Arial"/>
                </a:rPr>
                <a:t>80</a:t>
              </a:r>
              <a:endParaRPr/>
            </a:p>
          </p:txBody>
        </p:sp>
      </p:grpSp>
      <p:pic>
        <p:nvPicPr>
          <p:cNvPr id="168" name="Google Shape;168;p17"/>
          <p:cNvPicPr preferRelativeResize="0"/>
          <p:nvPr/>
        </p:nvPicPr>
        <p:blipFill>
          <a:blip r:embed="rId3">
            <a:alphaModFix/>
          </a:blip>
          <a:stretch>
            <a:fillRect/>
          </a:stretch>
        </p:blipFill>
        <p:spPr>
          <a:xfrm>
            <a:off x="537725" y="1157937"/>
            <a:ext cx="3808601" cy="1653726"/>
          </a:xfrm>
          <a:prstGeom prst="rect">
            <a:avLst/>
          </a:prstGeom>
          <a:noFill/>
          <a:ln>
            <a:noFill/>
          </a:ln>
        </p:spPr>
      </p:pic>
      <p:sp>
        <p:nvSpPr>
          <p:cNvPr id="169" name="Google Shape;169;p17"/>
          <p:cNvSpPr txBox="1"/>
          <p:nvPr/>
        </p:nvSpPr>
        <p:spPr>
          <a:xfrm>
            <a:off x="1056675" y="1595613"/>
            <a:ext cx="2905800" cy="86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Using known fact of 10% of 860 = 86</a:t>
            </a: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And 5% is half of 10%</a:t>
            </a: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86 </a:t>
            </a:r>
            <a:r>
              <a:rPr lang="en-GB" sz="1100">
                <a:solidFill>
                  <a:schemeClr val="dk1"/>
                </a:solidFill>
                <a:latin typeface="Nunito"/>
                <a:ea typeface="Nunito"/>
                <a:cs typeface="Nunito"/>
                <a:sym typeface="Nunito"/>
              </a:rPr>
              <a:t>÷ 2 = 43                      </a:t>
            </a:r>
            <a:endParaRPr sz="1100">
              <a:solidFill>
                <a:schemeClr val="dk1"/>
              </a:solidFill>
              <a:latin typeface="Nunito"/>
              <a:ea typeface="Nunito"/>
              <a:cs typeface="Nunito"/>
              <a:sym typeface="Nunito"/>
            </a:endParaRPr>
          </a:p>
          <a:p>
            <a:pPr marL="0" lvl="0" indent="0" algn="l" rtl="0">
              <a:spcBef>
                <a:spcPts val="0"/>
              </a:spcBef>
              <a:spcAft>
                <a:spcPts val="0"/>
              </a:spcAft>
              <a:buNone/>
            </a:pPr>
            <a:r>
              <a:rPr lang="en-GB" sz="1100">
                <a:solidFill>
                  <a:schemeClr val="dk1"/>
                </a:solidFill>
                <a:latin typeface="Nunito"/>
                <a:ea typeface="Nunito"/>
                <a:cs typeface="Nunito"/>
                <a:sym typeface="Nunito"/>
              </a:rPr>
              <a:t>                                                          43</a:t>
            </a: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200">
              <a:solidFill>
                <a:schemeClr val="dk1"/>
              </a:solidFill>
            </a:endParaRPr>
          </a:p>
          <a:p>
            <a:pPr marL="0" lvl="0" indent="0" algn="l" rtl="0">
              <a:spcBef>
                <a:spcPts val="0"/>
              </a:spcBef>
              <a:spcAft>
                <a:spcPts val="0"/>
              </a:spcAft>
              <a:buNone/>
            </a:pPr>
            <a:endParaRPr sz="1200">
              <a:solidFill>
                <a:schemeClr val="dk1"/>
              </a:solidFill>
            </a:endParaRPr>
          </a:p>
        </p:txBody>
      </p:sp>
      <p:pic>
        <p:nvPicPr>
          <p:cNvPr id="170" name="Google Shape;170;p17"/>
          <p:cNvPicPr preferRelativeResize="0"/>
          <p:nvPr/>
        </p:nvPicPr>
        <p:blipFill>
          <a:blip r:embed="rId4">
            <a:alphaModFix/>
          </a:blip>
          <a:stretch>
            <a:fillRect/>
          </a:stretch>
        </p:blipFill>
        <p:spPr>
          <a:xfrm>
            <a:off x="4535750" y="1151325"/>
            <a:ext cx="3822524" cy="1666950"/>
          </a:xfrm>
          <a:prstGeom prst="rect">
            <a:avLst/>
          </a:prstGeom>
          <a:noFill/>
          <a:ln>
            <a:noFill/>
          </a:ln>
        </p:spPr>
      </p:pic>
      <p:sp>
        <p:nvSpPr>
          <p:cNvPr id="171" name="Google Shape;171;p17"/>
          <p:cNvSpPr txBox="1"/>
          <p:nvPr/>
        </p:nvSpPr>
        <p:spPr>
          <a:xfrm>
            <a:off x="5081350" y="1631625"/>
            <a:ext cx="2784000" cy="97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Known facts: 54 </a:t>
            </a:r>
            <a:r>
              <a:rPr lang="en-GB" sz="1100">
                <a:solidFill>
                  <a:schemeClr val="dk1"/>
                </a:solidFill>
                <a:latin typeface="Nunito"/>
                <a:ea typeface="Nunito"/>
                <a:cs typeface="Nunito"/>
                <a:sym typeface="Nunito"/>
              </a:rPr>
              <a:t>÷ 6 = 9</a:t>
            </a: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r>
              <a:rPr lang="en-GB" sz="1100">
                <a:solidFill>
                  <a:schemeClr val="dk1"/>
                </a:solidFill>
                <a:latin typeface="Nunito"/>
                <a:ea typeface="Nunito"/>
                <a:cs typeface="Nunito"/>
                <a:sym typeface="Nunito"/>
              </a:rPr>
              <a:t>                                                        90</a:t>
            </a:r>
            <a:endParaRPr sz="1100">
              <a:solidFill>
                <a:schemeClr val="dk1"/>
              </a:solidFill>
              <a:latin typeface="Nunito"/>
              <a:ea typeface="Nunito"/>
              <a:cs typeface="Nunito"/>
              <a:sym typeface="Nunito"/>
            </a:endParaRPr>
          </a:p>
        </p:txBody>
      </p:sp>
      <p:pic>
        <p:nvPicPr>
          <p:cNvPr id="172" name="Google Shape;172;p17"/>
          <p:cNvPicPr preferRelativeResize="0"/>
          <p:nvPr/>
        </p:nvPicPr>
        <p:blipFill>
          <a:blip r:embed="rId5">
            <a:alphaModFix/>
          </a:blip>
          <a:stretch>
            <a:fillRect/>
          </a:stretch>
        </p:blipFill>
        <p:spPr>
          <a:xfrm>
            <a:off x="4542989" y="2989925"/>
            <a:ext cx="3860710" cy="1666950"/>
          </a:xfrm>
          <a:prstGeom prst="rect">
            <a:avLst/>
          </a:prstGeom>
          <a:noFill/>
          <a:ln>
            <a:noFill/>
          </a:ln>
        </p:spPr>
      </p:pic>
      <p:sp>
        <p:nvSpPr>
          <p:cNvPr id="173" name="Google Shape;173;p17"/>
          <p:cNvSpPr txBox="1"/>
          <p:nvPr/>
        </p:nvSpPr>
        <p:spPr>
          <a:xfrm>
            <a:off x="5112425" y="3480800"/>
            <a:ext cx="28593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12 x 3 = 39</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39 x 10 = 390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390</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a:t>
            </a:r>
            <a:endParaRPr sz="1100">
              <a:solidFill>
                <a:schemeClr val="dk2"/>
              </a:solidFill>
              <a:latin typeface="Nunito Sans SemiBold"/>
              <a:ea typeface="Nunito Sans SemiBold"/>
              <a:cs typeface="Nunito Sans SemiBold"/>
              <a:sym typeface="Nunito Sans SemiBold"/>
            </a:endParaRPr>
          </a:p>
        </p:txBody>
      </p:sp>
      <p:pic>
        <p:nvPicPr>
          <p:cNvPr id="174" name="Google Shape;174;p17"/>
          <p:cNvPicPr preferRelativeResize="0"/>
          <p:nvPr/>
        </p:nvPicPr>
        <p:blipFill>
          <a:blip r:embed="rId6">
            <a:alphaModFix/>
          </a:blip>
          <a:stretch>
            <a:fillRect/>
          </a:stretch>
        </p:blipFill>
        <p:spPr>
          <a:xfrm>
            <a:off x="485625" y="3002487"/>
            <a:ext cx="3860700" cy="1660739"/>
          </a:xfrm>
          <a:prstGeom prst="rect">
            <a:avLst/>
          </a:prstGeom>
          <a:noFill/>
          <a:ln>
            <a:noFill/>
          </a:ln>
        </p:spPr>
      </p:pic>
      <p:sp>
        <p:nvSpPr>
          <p:cNvPr id="175" name="Google Shape;175;p17"/>
          <p:cNvSpPr txBox="1"/>
          <p:nvPr/>
        </p:nvSpPr>
        <p:spPr>
          <a:xfrm>
            <a:off x="1017825" y="3480800"/>
            <a:ext cx="29757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⅝ x ⅓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5 x 1 = 5</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8 x 3 = 24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⅝ x ⅓ = 5/24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5/24 </a:t>
            </a:r>
            <a:endParaRPr sz="1100">
              <a:solidFill>
                <a:schemeClr val="dk2"/>
              </a:solidFill>
              <a:latin typeface="Nunito Sans SemiBold"/>
              <a:ea typeface="Nunito Sans SemiBold"/>
              <a:cs typeface="Nunito Sans SemiBold"/>
              <a:sym typeface="Nunito Sans SemiBo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5"/>
                                        </p:tgtEl>
                                        <p:attrNameLst>
                                          <p:attrName>style.visibility</p:attrName>
                                        </p:attrNameLst>
                                      </p:cBhvr>
                                      <p:to>
                                        <p:strVal val="visible"/>
                                      </p:to>
                                    </p:set>
                                    <p:animEffect transition="in" filter="fade">
                                      <p:cBhvr>
                                        <p:cTn id="7"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8"/>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Maths Paper 1 (Arithmetic)</a:t>
            </a:r>
            <a:endParaRPr dirty="0">
              <a:latin typeface="Twinkl Cursive Looped" panose="02000000000000000000" pitchFamily="2" charset="0"/>
            </a:endParaRPr>
          </a:p>
        </p:txBody>
      </p:sp>
      <p:sp>
        <p:nvSpPr>
          <p:cNvPr id="181" name="Google Shape;181;p1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Example 2 mark question: </a:t>
            </a:r>
            <a:endParaRPr dirty="0">
              <a:latin typeface="Twinkl Cursive Looped" panose="02000000000000000000" pitchFamily="2" charset="0"/>
            </a:endParaRPr>
          </a:p>
        </p:txBody>
      </p:sp>
      <p:sp>
        <p:nvSpPr>
          <p:cNvPr id="182" name="Google Shape;182;p18"/>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a:p>
        </p:txBody>
      </p:sp>
      <p:pic>
        <p:nvPicPr>
          <p:cNvPr id="183" name="Google Shape;183;p18"/>
          <p:cNvPicPr preferRelativeResize="0"/>
          <p:nvPr/>
        </p:nvPicPr>
        <p:blipFill>
          <a:blip r:embed="rId3">
            <a:alphaModFix/>
          </a:blip>
          <a:stretch>
            <a:fillRect/>
          </a:stretch>
        </p:blipFill>
        <p:spPr>
          <a:xfrm>
            <a:off x="152400" y="1326479"/>
            <a:ext cx="4086384" cy="1966668"/>
          </a:xfrm>
          <a:prstGeom prst="rect">
            <a:avLst/>
          </a:prstGeom>
          <a:noFill/>
          <a:ln>
            <a:noFill/>
          </a:ln>
        </p:spPr>
      </p:pic>
      <p:pic>
        <p:nvPicPr>
          <p:cNvPr id="184" name="Google Shape;184;p18"/>
          <p:cNvPicPr preferRelativeResize="0"/>
          <p:nvPr/>
        </p:nvPicPr>
        <p:blipFill>
          <a:blip r:embed="rId4">
            <a:alphaModFix/>
          </a:blip>
          <a:stretch>
            <a:fillRect/>
          </a:stretch>
        </p:blipFill>
        <p:spPr>
          <a:xfrm>
            <a:off x="4238775" y="1034200"/>
            <a:ext cx="4570951" cy="3314650"/>
          </a:xfrm>
          <a:prstGeom prst="rect">
            <a:avLst/>
          </a:prstGeom>
          <a:noFill/>
          <a:ln>
            <a:noFill/>
          </a:ln>
          <a:effectLst>
            <a:outerShdw blurRad="50800" dist="38100" dir="2700000" algn="tl" rotWithShape="0">
              <a:srgbClr val="000000">
                <a:alpha val="40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Maths Papers 2 and 3 (Reasoning)</a:t>
            </a:r>
            <a:endParaRPr dirty="0">
              <a:latin typeface="Twinkl Cursive Looped" panose="02000000000000000000" pitchFamily="2" charset="0"/>
            </a:endParaRPr>
          </a:p>
        </p:txBody>
      </p:sp>
      <p:sp>
        <p:nvSpPr>
          <p:cNvPr id="190" name="Google Shape;190;p19"/>
          <p:cNvSpPr txBox="1">
            <a:spLocks noGrp="1"/>
          </p:cNvSpPr>
          <p:nvPr>
            <p:ph type="body" idx="1"/>
          </p:nvPr>
        </p:nvSpPr>
        <p:spPr>
          <a:xfrm>
            <a:off x="311700" y="739302"/>
            <a:ext cx="8520600" cy="4074975"/>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solidFill>
                  <a:srgbClr val="283593"/>
                </a:solidFill>
                <a:latin typeface="Twinkl Cursive Looped" panose="02000000000000000000" pitchFamily="2" charset="0"/>
              </a:rPr>
              <a:t>Paper 2 </a:t>
            </a:r>
            <a:r>
              <a:rPr lang="en-GB" dirty="0">
                <a:latin typeface="Twinkl Cursive Looped" panose="02000000000000000000" pitchFamily="2" charset="0"/>
              </a:rPr>
              <a:t>will take place </a:t>
            </a:r>
            <a:r>
              <a:rPr lang="en-GB" dirty="0">
                <a:solidFill>
                  <a:srgbClr val="283593"/>
                </a:solidFill>
                <a:latin typeface="Twinkl Cursive Looped" panose="02000000000000000000" pitchFamily="2" charset="0"/>
              </a:rPr>
              <a:t>on Wednesday 13</a:t>
            </a:r>
            <a:r>
              <a:rPr lang="en-GB" baseline="30000" dirty="0">
                <a:solidFill>
                  <a:srgbClr val="283593"/>
                </a:solidFill>
                <a:latin typeface="Twinkl Cursive Looped" panose="02000000000000000000" pitchFamily="2" charset="0"/>
              </a:rPr>
              <a:t>th</a:t>
            </a:r>
            <a:r>
              <a:rPr lang="en-GB" dirty="0">
                <a:solidFill>
                  <a:srgbClr val="283593"/>
                </a:solidFill>
                <a:latin typeface="Twinkl Cursive Looped" panose="02000000000000000000" pitchFamily="2" charset="0"/>
              </a:rPr>
              <a:t> May </a:t>
            </a:r>
            <a:r>
              <a:rPr lang="en-GB" dirty="0">
                <a:latin typeface="Twinkl Cursive Looped" panose="02000000000000000000" pitchFamily="2" charset="0"/>
              </a:rPr>
              <a:t>and </a:t>
            </a:r>
            <a:r>
              <a:rPr lang="en-GB" dirty="0">
                <a:solidFill>
                  <a:srgbClr val="283593"/>
                </a:solidFill>
                <a:latin typeface="Twinkl Cursive Looped" panose="02000000000000000000" pitchFamily="2" charset="0"/>
              </a:rPr>
              <a:t>paper 3 </a:t>
            </a:r>
            <a:r>
              <a:rPr lang="en-GB" dirty="0">
                <a:latin typeface="Twinkl Cursive Looped" panose="02000000000000000000" pitchFamily="2" charset="0"/>
              </a:rPr>
              <a:t>will take place on </a:t>
            </a:r>
            <a:r>
              <a:rPr lang="en-GB" dirty="0">
                <a:solidFill>
                  <a:srgbClr val="283593"/>
                </a:solidFill>
                <a:latin typeface="Twinkl Cursive Looped" panose="02000000000000000000" pitchFamily="2" charset="0"/>
              </a:rPr>
              <a:t>Thursday 14</a:t>
            </a:r>
            <a:r>
              <a:rPr lang="en-GB" baseline="30000" dirty="0">
                <a:solidFill>
                  <a:srgbClr val="283593"/>
                </a:solidFill>
                <a:latin typeface="Twinkl Cursive Looped" panose="02000000000000000000" pitchFamily="2" charset="0"/>
              </a:rPr>
              <a:t>th</a:t>
            </a:r>
            <a:r>
              <a:rPr lang="en-GB" dirty="0">
                <a:solidFill>
                  <a:srgbClr val="283593"/>
                </a:solidFill>
                <a:latin typeface="Twinkl Cursive Looped" panose="02000000000000000000" pitchFamily="2" charset="0"/>
              </a:rPr>
              <a:t> May</a:t>
            </a:r>
            <a:r>
              <a:rPr lang="en-GB" dirty="0">
                <a:latin typeface="Twinkl Cursive Looped" panose="02000000000000000000" pitchFamily="2" charset="0"/>
              </a:rPr>
              <a:t>. These tests have a total of </a:t>
            </a:r>
            <a:r>
              <a:rPr lang="en-GB" dirty="0">
                <a:solidFill>
                  <a:srgbClr val="283593"/>
                </a:solidFill>
                <a:latin typeface="Twinkl Cursive Looped" panose="02000000000000000000" pitchFamily="2" charset="0"/>
              </a:rPr>
              <a:t>35 marks</a:t>
            </a:r>
            <a:r>
              <a:rPr lang="en-GB" dirty="0">
                <a:latin typeface="Twinkl Cursive Looped" panose="02000000000000000000" pitchFamily="2" charset="0"/>
              </a:rPr>
              <a:t> each and lasts for </a:t>
            </a:r>
            <a:r>
              <a:rPr lang="en-GB" dirty="0">
                <a:solidFill>
                  <a:srgbClr val="283593"/>
                </a:solidFill>
                <a:latin typeface="Twinkl Cursive Looped" panose="02000000000000000000" pitchFamily="2" charset="0"/>
              </a:rPr>
              <a:t>40 minutes</a:t>
            </a:r>
            <a:r>
              <a:rPr lang="en-GB" dirty="0">
                <a:latin typeface="Twinkl Cursive Looped" panose="02000000000000000000" pitchFamily="2" charset="0"/>
              </a:rPr>
              <a:t> each.  </a:t>
            </a: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endParaRPr dirty="0">
              <a:latin typeface="Twinkl Cursive Looped" panose="02000000000000000000" pitchFamily="2" charset="0"/>
            </a:endParaRPr>
          </a:p>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These papers require children to demonstrate their mathematical knowledge and skills, as well as their ability to solve problems and their mathematical reasoning. They cover a wide range of mathematical topics from key stage 2 including,</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rPr>
              <a:t>Number and place value (including Roman numerals);</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rPr>
              <a:t>The four operations;</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rPr>
              <a:t>Geometry (properties of shape, position and direction);</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rPr>
              <a:t>Statistics;</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rPr>
              <a:t>Measurement (length, perimeter, mass, volume, time, money);</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rPr>
              <a:t>Algebra;</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rPr>
              <a:t>Ratio and proportion;</a:t>
            </a:r>
            <a:endParaRPr dirty="0">
              <a:latin typeface="Twinkl Cursive Looped" panose="02000000000000000000" pitchFamily="2" charset="0"/>
            </a:endParaRPr>
          </a:p>
          <a:p>
            <a:pPr marL="457200" lvl="0" indent="-342900" algn="l" rtl="0">
              <a:lnSpc>
                <a:spcPct val="115000"/>
              </a:lnSpc>
              <a:spcBef>
                <a:spcPts val="0"/>
              </a:spcBef>
              <a:spcAft>
                <a:spcPts val="0"/>
              </a:spcAft>
              <a:buSzPts val="1800"/>
              <a:buFont typeface="Nunito"/>
              <a:buChar char="●"/>
            </a:pPr>
            <a:r>
              <a:rPr lang="en-GB" dirty="0">
                <a:solidFill>
                  <a:srgbClr val="283593"/>
                </a:solidFill>
                <a:latin typeface="Twinkl Cursive Looped" panose="02000000000000000000" pitchFamily="2" charset="0"/>
              </a:rPr>
              <a:t>Fractions, decimals and percentages. </a:t>
            </a:r>
            <a:endParaRPr dirty="0">
              <a:latin typeface="Twinkl Cursive Looped" panose="02000000000000000000" pitchFamily="2" charset="0"/>
            </a:endParaRPr>
          </a:p>
        </p:txBody>
      </p:sp>
      <p:sp>
        <p:nvSpPr>
          <p:cNvPr id="191" name="Google Shape;191;p19"/>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0"/>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Maths Paper 2 (Reasoning)</a:t>
            </a:r>
            <a:endParaRPr dirty="0">
              <a:latin typeface="Twinkl Cursive Looped" panose="02000000000000000000" pitchFamily="2" charset="0"/>
            </a:endParaRPr>
          </a:p>
        </p:txBody>
      </p:sp>
      <p:sp>
        <p:nvSpPr>
          <p:cNvPr id="197" name="Google Shape;197;p20"/>
          <p:cNvSpPr txBox="1">
            <a:spLocks noGrp="1"/>
          </p:cNvSpPr>
          <p:nvPr>
            <p:ph type="body" idx="1"/>
          </p:nvPr>
        </p:nvSpPr>
        <p:spPr>
          <a:xfrm>
            <a:off x="311700" y="739303"/>
            <a:ext cx="8520600" cy="434776"/>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Example questions:</a:t>
            </a:r>
            <a:endParaRPr dirty="0">
              <a:latin typeface="Twinkl Cursive Looped" panose="02000000000000000000" pitchFamily="2" charset="0"/>
            </a:endParaRPr>
          </a:p>
        </p:txBody>
      </p:sp>
      <p:sp>
        <p:nvSpPr>
          <p:cNvPr id="198" name="Google Shape;198;p20"/>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a:p>
        </p:txBody>
      </p:sp>
      <p:pic>
        <p:nvPicPr>
          <p:cNvPr id="199" name="Google Shape;199;p20"/>
          <p:cNvPicPr preferRelativeResize="0"/>
          <p:nvPr/>
        </p:nvPicPr>
        <p:blipFill>
          <a:blip r:embed="rId3">
            <a:alphaModFix/>
          </a:blip>
          <a:stretch>
            <a:fillRect/>
          </a:stretch>
        </p:blipFill>
        <p:spPr>
          <a:xfrm>
            <a:off x="217850" y="1375242"/>
            <a:ext cx="4069362" cy="2168665"/>
          </a:xfrm>
          <a:prstGeom prst="rect">
            <a:avLst/>
          </a:prstGeom>
          <a:noFill/>
          <a:ln>
            <a:noFill/>
          </a:ln>
        </p:spPr>
      </p:pic>
      <p:sp>
        <p:nvSpPr>
          <p:cNvPr id="200" name="Google Shape;200;p20"/>
          <p:cNvSpPr txBox="1"/>
          <p:nvPr/>
        </p:nvSpPr>
        <p:spPr>
          <a:xfrm>
            <a:off x="1041125" y="19113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sp>
        <p:nvSpPr>
          <p:cNvPr id="201" name="Google Shape;201;p20"/>
          <p:cNvSpPr txBox="1"/>
          <p:nvPr/>
        </p:nvSpPr>
        <p:spPr>
          <a:xfrm>
            <a:off x="1007050" y="25155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sp>
        <p:nvSpPr>
          <p:cNvPr id="202" name="Google Shape;202;p20"/>
          <p:cNvSpPr txBox="1"/>
          <p:nvPr/>
        </p:nvSpPr>
        <p:spPr>
          <a:xfrm>
            <a:off x="1041125" y="28542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pic>
        <p:nvPicPr>
          <p:cNvPr id="203" name="Google Shape;203;p20"/>
          <p:cNvPicPr preferRelativeResize="0"/>
          <p:nvPr/>
        </p:nvPicPr>
        <p:blipFill>
          <a:blip r:embed="rId4">
            <a:alphaModFix/>
          </a:blip>
          <a:stretch>
            <a:fillRect/>
          </a:stretch>
        </p:blipFill>
        <p:spPr>
          <a:xfrm>
            <a:off x="4287212" y="1108929"/>
            <a:ext cx="4551988" cy="3011422"/>
          </a:xfrm>
          <a:prstGeom prst="rect">
            <a:avLst/>
          </a:prstGeom>
          <a:noFill/>
          <a:ln>
            <a:noFill/>
          </a:ln>
        </p:spPr>
      </p:pic>
      <p:sp>
        <p:nvSpPr>
          <p:cNvPr id="204" name="Google Shape;204;p20"/>
          <p:cNvSpPr txBox="1"/>
          <p:nvPr/>
        </p:nvSpPr>
        <p:spPr>
          <a:xfrm>
            <a:off x="5011425"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5</a:t>
            </a:r>
            <a:endParaRPr sz="1100">
              <a:solidFill>
                <a:schemeClr val="dk2"/>
              </a:solidFill>
              <a:latin typeface="Nunito Sans SemiBold"/>
              <a:ea typeface="Nunito Sans SemiBold"/>
              <a:cs typeface="Nunito Sans SemiBold"/>
              <a:sym typeface="Nunito Sans SemiBold"/>
            </a:endParaRPr>
          </a:p>
        </p:txBody>
      </p:sp>
      <p:sp>
        <p:nvSpPr>
          <p:cNvPr id="205" name="Google Shape;205;p20"/>
          <p:cNvSpPr txBox="1"/>
          <p:nvPr/>
        </p:nvSpPr>
        <p:spPr>
          <a:xfrm>
            <a:off x="6438050"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19</a:t>
            </a:r>
            <a:endParaRPr sz="1100">
              <a:solidFill>
                <a:schemeClr val="dk2"/>
              </a:solidFill>
              <a:latin typeface="Nunito Sans SemiBold"/>
              <a:ea typeface="Nunito Sans SemiBold"/>
              <a:cs typeface="Nunito Sans SemiBold"/>
              <a:sym typeface="Nunito Sans SemiBold"/>
            </a:endParaRPr>
          </a:p>
        </p:txBody>
      </p:sp>
      <p:sp>
        <p:nvSpPr>
          <p:cNvPr id="206" name="Google Shape;206;p20"/>
          <p:cNvSpPr txBox="1"/>
          <p:nvPr/>
        </p:nvSpPr>
        <p:spPr>
          <a:xfrm>
            <a:off x="5011425"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7</a:t>
            </a:r>
            <a:endParaRPr sz="1100">
              <a:solidFill>
                <a:schemeClr val="dk2"/>
              </a:solidFill>
              <a:latin typeface="Nunito Sans SemiBold"/>
              <a:ea typeface="Nunito Sans SemiBold"/>
              <a:cs typeface="Nunito Sans SemiBold"/>
              <a:sym typeface="Nunito Sans SemiBold"/>
            </a:endParaRPr>
          </a:p>
        </p:txBody>
      </p:sp>
      <p:sp>
        <p:nvSpPr>
          <p:cNvPr id="207" name="Google Shape;207;p20"/>
          <p:cNvSpPr txBox="1"/>
          <p:nvPr/>
        </p:nvSpPr>
        <p:spPr>
          <a:xfrm>
            <a:off x="5011425"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11</a:t>
            </a:r>
            <a:endParaRPr sz="1100">
              <a:solidFill>
                <a:schemeClr val="dk2"/>
              </a:solidFill>
              <a:latin typeface="Nunito Sans SemiBold"/>
              <a:ea typeface="Nunito Sans SemiBold"/>
              <a:cs typeface="Nunito Sans SemiBold"/>
              <a:sym typeface="Nunito Sans SemiBold"/>
            </a:endParaRPr>
          </a:p>
        </p:txBody>
      </p:sp>
      <p:sp>
        <p:nvSpPr>
          <p:cNvPr id="208" name="Google Shape;208;p20"/>
          <p:cNvSpPr txBox="1"/>
          <p:nvPr/>
        </p:nvSpPr>
        <p:spPr>
          <a:xfrm>
            <a:off x="6438050"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17</a:t>
            </a:r>
            <a:endParaRPr sz="1100">
              <a:solidFill>
                <a:schemeClr val="dk2"/>
              </a:solidFill>
              <a:latin typeface="Nunito Sans SemiBold"/>
              <a:ea typeface="Nunito Sans SemiBold"/>
              <a:cs typeface="Nunito Sans SemiBold"/>
              <a:sym typeface="Nunito Sans SemiBold"/>
            </a:endParaRPr>
          </a:p>
        </p:txBody>
      </p:sp>
      <p:sp>
        <p:nvSpPr>
          <p:cNvPr id="209" name="Google Shape;209;p20"/>
          <p:cNvSpPr txBox="1"/>
          <p:nvPr/>
        </p:nvSpPr>
        <p:spPr>
          <a:xfrm>
            <a:off x="6438050"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13</a:t>
            </a:r>
            <a:endParaRPr sz="1100">
              <a:solidFill>
                <a:schemeClr val="dk2"/>
              </a:solidFill>
              <a:latin typeface="Nunito Sans SemiBold"/>
              <a:ea typeface="Nunito Sans SemiBold"/>
              <a:cs typeface="Nunito Sans SemiBold"/>
              <a:sym typeface="Nunito Sans SemiBo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1"/>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Maths Paper 2 (Reasoning)</a:t>
            </a:r>
            <a:endParaRPr dirty="0">
              <a:latin typeface="Twinkl Cursive Looped" panose="02000000000000000000" pitchFamily="2" charset="0"/>
            </a:endParaRPr>
          </a:p>
        </p:txBody>
      </p:sp>
      <p:sp>
        <p:nvSpPr>
          <p:cNvPr id="215" name="Google Shape;215;p21"/>
          <p:cNvSpPr txBox="1">
            <a:spLocks noGrp="1"/>
          </p:cNvSpPr>
          <p:nvPr>
            <p:ph type="body" idx="1"/>
          </p:nvPr>
        </p:nvSpPr>
        <p:spPr>
          <a:xfrm>
            <a:off x="311700" y="739303"/>
            <a:ext cx="8520600" cy="3936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Example questions:</a:t>
            </a:r>
            <a:endParaRPr dirty="0">
              <a:latin typeface="Twinkl Cursive Looped" panose="02000000000000000000" pitchFamily="2" charset="0"/>
            </a:endParaRPr>
          </a:p>
        </p:txBody>
      </p:sp>
      <p:sp>
        <p:nvSpPr>
          <p:cNvPr id="216" name="Google Shape;216;p21"/>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a:p>
        </p:txBody>
      </p:sp>
      <p:pic>
        <p:nvPicPr>
          <p:cNvPr id="217" name="Google Shape;217;p21"/>
          <p:cNvPicPr preferRelativeResize="0"/>
          <p:nvPr/>
        </p:nvPicPr>
        <p:blipFill>
          <a:blip r:embed="rId3">
            <a:alphaModFix/>
          </a:blip>
          <a:stretch>
            <a:fillRect/>
          </a:stretch>
        </p:blipFill>
        <p:spPr>
          <a:xfrm>
            <a:off x="217850" y="1230175"/>
            <a:ext cx="3786799" cy="3390299"/>
          </a:xfrm>
          <a:prstGeom prst="rect">
            <a:avLst/>
          </a:prstGeom>
          <a:noFill/>
          <a:ln>
            <a:noFill/>
          </a:ln>
        </p:spPr>
      </p:pic>
      <p:pic>
        <p:nvPicPr>
          <p:cNvPr id="218" name="Google Shape;218;p21"/>
          <p:cNvPicPr preferRelativeResize="0"/>
          <p:nvPr/>
        </p:nvPicPr>
        <p:blipFill>
          <a:blip r:embed="rId4">
            <a:alphaModFix/>
          </a:blip>
          <a:stretch>
            <a:fillRect/>
          </a:stretch>
        </p:blipFill>
        <p:spPr>
          <a:xfrm>
            <a:off x="3997749" y="1385790"/>
            <a:ext cx="4834553" cy="253366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2"/>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Maths Paper 3 (Reasoning)</a:t>
            </a:r>
            <a:endParaRPr dirty="0">
              <a:latin typeface="Twinkl Cursive Looped" panose="02000000000000000000" pitchFamily="2" charset="0"/>
            </a:endParaRPr>
          </a:p>
        </p:txBody>
      </p:sp>
      <p:sp>
        <p:nvSpPr>
          <p:cNvPr id="224" name="Google Shape;224;p22"/>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Example questions:</a:t>
            </a:r>
            <a:endParaRPr dirty="0">
              <a:latin typeface="Twinkl Cursive Looped" panose="02000000000000000000" pitchFamily="2" charset="0"/>
            </a:endParaRPr>
          </a:p>
        </p:txBody>
      </p:sp>
      <p:sp>
        <p:nvSpPr>
          <p:cNvPr id="225" name="Google Shape;225;p22"/>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a:p>
        </p:txBody>
      </p:sp>
      <p:pic>
        <p:nvPicPr>
          <p:cNvPr id="226" name="Google Shape;226;p22"/>
          <p:cNvPicPr preferRelativeResize="0"/>
          <p:nvPr/>
        </p:nvPicPr>
        <p:blipFill>
          <a:blip r:embed="rId3">
            <a:alphaModFix/>
          </a:blip>
          <a:stretch>
            <a:fillRect/>
          </a:stretch>
        </p:blipFill>
        <p:spPr>
          <a:xfrm>
            <a:off x="152400" y="1326479"/>
            <a:ext cx="4052323" cy="1812684"/>
          </a:xfrm>
          <a:prstGeom prst="rect">
            <a:avLst/>
          </a:prstGeom>
          <a:noFill/>
          <a:ln>
            <a:noFill/>
          </a:ln>
        </p:spPr>
      </p:pic>
      <p:pic>
        <p:nvPicPr>
          <p:cNvPr id="227" name="Google Shape;227;p22"/>
          <p:cNvPicPr preferRelativeResize="0"/>
          <p:nvPr/>
        </p:nvPicPr>
        <p:blipFill>
          <a:blip r:embed="rId4">
            <a:alphaModFix/>
          </a:blip>
          <a:stretch>
            <a:fillRect/>
          </a:stretch>
        </p:blipFill>
        <p:spPr>
          <a:xfrm>
            <a:off x="4204725" y="1920250"/>
            <a:ext cx="4664774" cy="9639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23"/>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latin typeface="Twinkl Cursive Looped" panose="02000000000000000000" pitchFamily="2" charset="0"/>
              </a:rPr>
              <a:t>Maths Paper 3 (Reasoning)</a:t>
            </a:r>
            <a:endParaRPr dirty="0">
              <a:latin typeface="Twinkl Cursive Looped" panose="02000000000000000000" pitchFamily="2" charset="0"/>
            </a:endParaRPr>
          </a:p>
        </p:txBody>
      </p:sp>
      <p:sp>
        <p:nvSpPr>
          <p:cNvPr id="233" name="Google Shape;233;p23"/>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Twinkl Cursive Looped" panose="02000000000000000000" pitchFamily="2" charset="0"/>
              </a:rPr>
              <a:t>Example question:</a:t>
            </a:r>
            <a:endParaRPr dirty="0">
              <a:latin typeface="Twinkl Cursive Looped" panose="02000000000000000000" pitchFamily="2" charset="0"/>
            </a:endParaRPr>
          </a:p>
        </p:txBody>
      </p:sp>
      <p:sp>
        <p:nvSpPr>
          <p:cNvPr id="234" name="Google Shape;234;p23"/>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23</a:t>
            </a:fld>
            <a:endParaRPr/>
          </a:p>
        </p:txBody>
      </p:sp>
      <p:pic>
        <p:nvPicPr>
          <p:cNvPr id="235" name="Google Shape;235;p23"/>
          <p:cNvPicPr preferRelativeResize="0"/>
          <p:nvPr/>
        </p:nvPicPr>
        <p:blipFill>
          <a:blip r:embed="rId3">
            <a:alphaModFix/>
          </a:blip>
          <a:stretch>
            <a:fillRect/>
          </a:stretch>
        </p:blipFill>
        <p:spPr>
          <a:xfrm>
            <a:off x="412367" y="1233250"/>
            <a:ext cx="3636359" cy="3478551"/>
          </a:xfrm>
          <a:prstGeom prst="rect">
            <a:avLst/>
          </a:prstGeom>
          <a:noFill/>
          <a:ln>
            <a:noFill/>
          </a:ln>
        </p:spPr>
      </p:pic>
      <p:pic>
        <p:nvPicPr>
          <p:cNvPr id="236" name="Google Shape;236;p23"/>
          <p:cNvPicPr preferRelativeResize="0"/>
          <p:nvPr/>
        </p:nvPicPr>
        <p:blipFill>
          <a:blip r:embed="rId4">
            <a:alphaModFix/>
          </a:blip>
          <a:stretch>
            <a:fillRect/>
          </a:stretch>
        </p:blipFill>
        <p:spPr>
          <a:xfrm>
            <a:off x="4224426" y="1046754"/>
            <a:ext cx="4118932" cy="353271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195C020-B9D3-B240-E3F8-72E9096A89C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24</a:t>
            </a:fld>
            <a:endParaRPr lang="en-GB"/>
          </a:p>
        </p:txBody>
      </p:sp>
      <p:pic>
        <p:nvPicPr>
          <p:cNvPr id="1026" name="Picture 2" descr="Breakfast Cereal Clipart Images | Free ...">
            <a:extLst>
              <a:ext uri="{FF2B5EF4-FFF2-40B4-BE49-F238E27FC236}">
                <a16:creationId xmlns:a16="http://schemas.microsoft.com/office/drawing/2014/main" id="{F90AC117-FBF2-2A92-942B-F9B4D3BF00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8700" y="3313723"/>
            <a:ext cx="1453540" cy="145354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B725C642-910B-F3A8-2548-6373547961A0}"/>
              </a:ext>
            </a:extLst>
          </p:cNvPr>
          <p:cNvPicPr>
            <a:picLocks noChangeAspect="1"/>
          </p:cNvPicPr>
          <p:nvPr/>
        </p:nvPicPr>
        <p:blipFill>
          <a:blip r:embed="rId3"/>
          <a:stretch>
            <a:fillRect/>
          </a:stretch>
        </p:blipFill>
        <p:spPr>
          <a:xfrm>
            <a:off x="6635262" y="102394"/>
            <a:ext cx="1880088" cy="1575812"/>
          </a:xfrm>
          <a:prstGeom prst="rect">
            <a:avLst/>
          </a:prstGeom>
        </p:spPr>
      </p:pic>
      <p:pic>
        <p:nvPicPr>
          <p:cNvPr id="6" name="Picture 5">
            <a:extLst>
              <a:ext uri="{FF2B5EF4-FFF2-40B4-BE49-F238E27FC236}">
                <a16:creationId xmlns:a16="http://schemas.microsoft.com/office/drawing/2014/main" id="{5E9A66F0-02EE-FE72-BFC2-FEBE2F9580A7}"/>
              </a:ext>
            </a:extLst>
          </p:cNvPr>
          <p:cNvPicPr>
            <a:picLocks noChangeAspect="1"/>
          </p:cNvPicPr>
          <p:nvPr/>
        </p:nvPicPr>
        <p:blipFill>
          <a:blip r:embed="rId4"/>
          <a:stretch>
            <a:fillRect/>
          </a:stretch>
        </p:blipFill>
        <p:spPr>
          <a:xfrm>
            <a:off x="499494" y="3450418"/>
            <a:ext cx="2337491" cy="1183782"/>
          </a:xfrm>
          <a:prstGeom prst="rect">
            <a:avLst/>
          </a:prstGeom>
        </p:spPr>
      </p:pic>
      <p:sp>
        <p:nvSpPr>
          <p:cNvPr id="7" name="TextBox 6">
            <a:extLst>
              <a:ext uri="{FF2B5EF4-FFF2-40B4-BE49-F238E27FC236}">
                <a16:creationId xmlns:a16="http://schemas.microsoft.com/office/drawing/2014/main" id="{C7C5125F-0C55-AF76-3BF2-C7BBB65E0B80}"/>
              </a:ext>
            </a:extLst>
          </p:cNvPr>
          <p:cNvSpPr txBox="1"/>
          <p:nvPr/>
        </p:nvSpPr>
        <p:spPr>
          <a:xfrm>
            <a:off x="218831" y="195385"/>
            <a:ext cx="6239119" cy="523220"/>
          </a:xfrm>
          <a:prstGeom prst="rect">
            <a:avLst/>
          </a:prstGeom>
          <a:noFill/>
        </p:spPr>
        <p:txBody>
          <a:bodyPr wrap="square" rtlCol="0">
            <a:spAutoFit/>
          </a:bodyPr>
          <a:lstStyle/>
          <a:p>
            <a:r>
              <a:rPr lang="en-GB" sz="2800" dirty="0">
                <a:latin typeface="Twinkl Cursive Looped" panose="02000000000000000000" pitchFamily="2" charset="0"/>
              </a:rPr>
              <a:t>SATs Breakfast Monday to Thursday</a:t>
            </a:r>
          </a:p>
        </p:txBody>
      </p:sp>
      <p:sp>
        <p:nvSpPr>
          <p:cNvPr id="8" name="TextBox 7">
            <a:extLst>
              <a:ext uri="{FF2B5EF4-FFF2-40B4-BE49-F238E27FC236}">
                <a16:creationId xmlns:a16="http://schemas.microsoft.com/office/drawing/2014/main" id="{BB4C40EE-191B-7D36-7C0C-4B70C2048452}"/>
              </a:ext>
            </a:extLst>
          </p:cNvPr>
          <p:cNvSpPr txBox="1"/>
          <p:nvPr/>
        </p:nvSpPr>
        <p:spPr>
          <a:xfrm>
            <a:off x="218831" y="728400"/>
            <a:ext cx="5564554" cy="2585323"/>
          </a:xfrm>
          <a:prstGeom prst="rect">
            <a:avLst/>
          </a:prstGeom>
          <a:noFill/>
        </p:spPr>
        <p:txBody>
          <a:bodyPr wrap="square" rtlCol="0">
            <a:spAutoFit/>
          </a:bodyPr>
          <a:lstStyle/>
          <a:p>
            <a:r>
              <a:rPr lang="en-GB" dirty="0">
                <a:latin typeface="Twinkl Cursive Looped" panose="02000000000000000000" pitchFamily="2" charset="0"/>
              </a:rPr>
              <a:t>During the week we will be opening the school to Year 6 children to come in and have breakfast. There will be a selection of bacon and sausage rolls, toast, cereals and fruit available. We have found that this has really helped the children to settle each day as they socialise and enjoy chatting to each other before the day begins. It helps to create a relaxed atmosphere. Children do not have to come, it is a choice and they can choose to eat or just chat.</a:t>
            </a:r>
          </a:p>
        </p:txBody>
      </p:sp>
      <p:sp>
        <p:nvSpPr>
          <p:cNvPr id="9" name="TextBox 8">
            <a:extLst>
              <a:ext uri="{FF2B5EF4-FFF2-40B4-BE49-F238E27FC236}">
                <a16:creationId xmlns:a16="http://schemas.microsoft.com/office/drawing/2014/main" id="{9304CB60-885D-877F-C5D0-E4C0EAFEBC3E}"/>
              </a:ext>
            </a:extLst>
          </p:cNvPr>
          <p:cNvSpPr txBox="1"/>
          <p:nvPr/>
        </p:nvSpPr>
        <p:spPr>
          <a:xfrm>
            <a:off x="3626338" y="3602892"/>
            <a:ext cx="3579447" cy="923330"/>
          </a:xfrm>
          <a:prstGeom prst="rect">
            <a:avLst/>
          </a:prstGeom>
          <a:noFill/>
        </p:spPr>
        <p:txBody>
          <a:bodyPr wrap="square" rtlCol="0">
            <a:spAutoFit/>
          </a:bodyPr>
          <a:lstStyle/>
          <a:p>
            <a:r>
              <a:rPr lang="en-GB" dirty="0">
                <a:latin typeface="Twinkl Cursive Looped" panose="02000000000000000000" pitchFamily="2" charset="0"/>
              </a:rPr>
              <a:t>There is no cost to parents for this. We are very grateful to FOSS who cover the cost.</a:t>
            </a:r>
          </a:p>
        </p:txBody>
      </p:sp>
    </p:spTree>
    <p:extLst>
      <p:ext uri="{BB962C8B-B14F-4D97-AF65-F5344CB8AC3E}">
        <p14:creationId xmlns:p14="http://schemas.microsoft.com/office/powerpoint/2010/main" val="41197473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4015F7B-7849-6211-06DA-12B92362FC2E}"/>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25</a:t>
            </a:fld>
            <a:endParaRPr lang="en-GB"/>
          </a:p>
        </p:txBody>
      </p:sp>
      <p:sp>
        <p:nvSpPr>
          <p:cNvPr id="3" name="TextBox 2">
            <a:extLst>
              <a:ext uri="{FF2B5EF4-FFF2-40B4-BE49-F238E27FC236}">
                <a16:creationId xmlns:a16="http://schemas.microsoft.com/office/drawing/2014/main" id="{978DF14D-8052-F67A-B904-224B2CA0F36F}"/>
              </a:ext>
            </a:extLst>
          </p:cNvPr>
          <p:cNvSpPr txBox="1"/>
          <p:nvPr/>
        </p:nvSpPr>
        <p:spPr>
          <a:xfrm>
            <a:off x="695569" y="398585"/>
            <a:ext cx="7635631" cy="523220"/>
          </a:xfrm>
          <a:prstGeom prst="rect">
            <a:avLst/>
          </a:prstGeom>
          <a:noFill/>
        </p:spPr>
        <p:txBody>
          <a:bodyPr wrap="square" rtlCol="0">
            <a:spAutoFit/>
          </a:bodyPr>
          <a:lstStyle/>
          <a:p>
            <a:r>
              <a:rPr lang="en-GB" sz="2800" dirty="0">
                <a:latin typeface="Twinkl Cursive Looped" panose="02000000000000000000" pitchFamily="2" charset="0"/>
              </a:rPr>
              <a:t>Celebration Picnic</a:t>
            </a:r>
          </a:p>
        </p:txBody>
      </p:sp>
      <p:sp>
        <p:nvSpPr>
          <p:cNvPr id="4" name="TextBox 3">
            <a:extLst>
              <a:ext uri="{FF2B5EF4-FFF2-40B4-BE49-F238E27FC236}">
                <a16:creationId xmlns:a16="http://schemas.microsoft.com/office/drawing/2014/main" id="{9700E2AA-8CD7-152B-F008-6E6FDF2499C5}"/>
              </a:ext>
            </a:extLst>
          </p:cNvPr>
          <p:cNvSpPr txBox="1"/>
          <p:nvPr/>
        </p:nvSpPr>
        <p:spPr>
          <a:xfrm>
            <a:off x="797169" y="1391138"/>
            <a:ext cx="6135077" cy="1569660"/>
          </a:xfrm>
          <a:prstGeom prst="rect">
            <a:avLst/>
          </a:prstGeom>
          <a:noFill/>
        </p:spPr>
        <p:txBody>
          <a:bodyPr wrap="square" rtlCol="0">
            <a:spAutoFit/>
          </a:bodyPr>
          <a:lstStyle/>
          <a:p>
            <a:r>
              <a:rPr lang="en-GB" sz="2400" dirty="0">
                <a:latin typeface="Twinkl Cursive Looped" panose="02000000000000000000" pitchFamily="2" charset="0"/>
              </a:rPr>
              <a:t>On Friday 15</a:t>
            </a:r>
            <a:r>
              <a:rPr lang="en-GB" sz="2400" baseline="30000" dirty="0">
                <a:latin typeface="Twinkl Cursive Looped" panose="02000000000000000000" pitchFamily="2" charset="0"/>
              </a:rPr>
              <a:t>th</a:t>
            </a:r>
            <a:r>
              <a:rPr lang="en-GB" sz="2400" dirty="0">
                <a:latin typeface="Twinkl Cursive Looped" panose="02000000000000000000" pitchFamily="2" charset="0"/>
              </a:rPr>
              <a:t> May we take the children to the Rec for a day of fun and games. We will have a picnic and (weather permitting) spend the day relaxing and having fun.</a:t>
            </a:r>
          </a:p>
        </p:txBody>
      </p:sp>
    </p:spTree>
    <p:extLst>
      <p:ext uri="{BB962C8B-B14F-4D97-AF65-F5344CB8AC3E}">
        <p14:creationId xmlns:p14="http://schemas.microsoft.com/office/powerpoint/2010/main" val="15021996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168058D-FC87-8323-BCF2-9E9C9AEB2A3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26</a:t>
            </a:fld>
            <a:endParaRPr lang="en-GB"/>
          </a:p>
        </p:txBody>
      </p:sp>
      <p:sp>
        <p:nvSpPr>
          <p:cNvPr id="3" name="TextBox 2">
            <a:extLst>
              <a:ext uri="{FF2B5EF4-FFF2-40B4-BE49-F238E27FC236}">
                <a16:creationId xmlns:a16="http://schemas.microsoft.com/office/drawing/2014/main" id="{0596F5E5-32AA-4060-E16E-726CD9D806C6}"/>
              </a:ext>
            </a:extLst>
          </p:cNvPr>
          <p:cNvSpPr txBox="1"/>
          <p:nvPr/>
        </p:nvSpPr>
        <p:spPr>
          <a:xfrm>
            <a:off x="429846" y="429846"/>
            <a:ext cx="7831016" cy="584775"/>
          </a:xfrm>
          <a:prstGeom prst="rect">
            <a:avLst/>
          </a:prstGeom>
          <a:noFill/>
        </p:spPr>
        <p:txBody>
          <a:bodyPr wrap="square" rtlCol="0">
            <a:spAutoFit/>
          </a:bodyPr>
          <a:lstStyle/>
          <a:p>
            <a:r>
              <a:rPr lang="en-GB" sz="3200" dirty="0">
                <a:latin typeface="Twinkl Cursive Looped" panose="02000000000000000000" pitchFamily="2" charset="0"/>
              </a:rPr>
              <a:t>Websites that may be useful</a:t>
            </a:r>
          </a:p>
        </p:txBody>
      </p:sp>
      <p:sp>
        <p:nvSpPr>
          <p:cNvPr id="4" name="TextBox 3">
            <a:extLst>
              <a:ext uri="{FF2B5EF4-FFF2-40B4-BE49-F238E27FC236}">
                <a16:creationId xmlns:a16="http://schemas.microsoft.com/office/drawing/2014/main" id="{1B559C11-BE4D-F4B4-E012-420296E2CBF2}"/>
              </a:ext>
            </a:extLst>
          </p:cNvPr>
          <p:cNvSpPr txBox="1"/>
          <p:nvPr/>
        </p:nvSpPr>
        <p:spPr>
          <a:xfrm>
            <a:off x="570523" y="1219200"/>
            <a:ext cx="7299569" cy="3139321"/>
          </a:xfrm>
          <a:prstGeom prst="rect">
            <a:avLst/>
          </a:prstGeom>
          <a:noFill/>
        </p:spPr>
        <p:txBody>
          <a:bodyPr wrap="square" rtlCol="0">
            <a:spAutoFit/>
          </a:bodyPr>
          <a:lstStyle/>
          <a:p>
            <a:r>
              <a:rPr lang="en-GB" dirty="0"/>
              <a:t>BBC Bitesize:   </a:t>
            </a:r>
            <a:r>
              <a:rPr lang="en-GB" dirty="0">
                <a:hlinkClick r:id="rId2"/>
              </a:rPr>
              <a:t>https://www.bbc.co.uk/bitesize/articles/zrybvk7#zs82p9q</a:t>
            </a:r>
            <a:endParaRPr lang="en-GB" dirty="0"/>
          </a:p>
          <a:p>
            <a:endParaRPr lang="en-GB" dirty="0"/>
          </a:p>
          <a:p>
            <a:r>
              <a:rPr lang="en-GB" dirty="0" err="1"/>
              <a:t>Crickweb</a:t>
            </a:r>
            <a:r>
              <a:rPr lang="en-GB" dirty="0"/>
              <a:t>: </a:t>
            </a:r>
            <a:r>
              <a:rPr lang="en-GB" dirty="0">
                <a:hlinkClick r:id="rId3"/>
              </a:rPr>
              <a:t>http://www.crickweb.co.uk/ks2literacy.html</a:t>
            </a:r>
            <a:endParaRPr lang="en-GB" dirty="0"/>
          </a:p>
          <a:p>
            <a:endParaRPr lang="en-GB" dirty="0"/>
          </a:p>
          <a:p>
            <a:r>
              <a:rPr lang="en-GB" dirty="0"/>
              <a:t>IXL English resources:  </a:t>
            </a:r>
            <a:r>
              <a:rPr lang="en-GB" dirty="0">
                <a:hlinkClick r:id="rId4"/>
              </a:rPr>
              <a:t>https://uk.ixl.com/english/year-6</a:t>
            </a:r>
            <a:endParaRPr lang="en-GB" dirty="0"/>
          </a:p>
          <a:p>
            <a:endParaRPr lang="en-GB" dirty="0"/>
          </a:p>
          <a:p>
            <a:r>
              <a:rPr lang="en-GB" dirty="0"/>
              <a:t>IXL Maths resources:  </a:t>
            </a:r>
            <a:r>
              <a:rPr lang="en-GB" dirty="0">
                <a:hlinkClick r:id="rId5"/>
              </a:rPr>
              <a:t>https://uk.ixl.com/maths/year-6</a:t>
            </a:r>
            <a:endParaRPr lang="en-GB" dirty="0"/>
          </a:p>
          <a:p>
            <a:endParaRPr lang="en-GB" dirty="0"/>
          </a:p>
          <a:p>
            <a:r>
              <a:rPr lang="en-GB" dirty="0"/>
              <a:t>Maths Playground has lots of games to practise skills: </a:t>
            </a:r>
            <a:r>
              <a:rPr lang="en-GB" dirty="0">
                <a:hlinkClick r:id="rId6"/>
              </a:rPr>
              <a:t>https://www.mathplayground.com/grade_6_games.html</a:t>
            </a:r>
            <a:endParaRPr lang="en-GB" dirty="0"/>
          </a:p>
          <a:p>
            <a:endParaRPr lang="en-GB" dirty="0"/>
          </a:p>
        </p:txBody>
      </p:sp>
    </p:spTree>
    <p:extLst>
      <p:ext uri="{BB962C8B-B14F-4D97-AF65-F5344CB8AC3E}">
        <p14:creationId xmlns:p14="http://schemas.microsoft.com/office/powerpoint/2010/main" val="36679407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6670D6C-F09D-5AFF-C1E1-DAC6044AA91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27</a:t>
            </a:fld>
            <a:endParaRPr lang="en-GB"/>
          </a:p>
        </p:txBody>
      </p:sp>
      <p:sp>
        <p:nvSpPr>
          <p:cNvPr id="3" name="TextBox 2">
            <a:extLst>
              <a:ext uri="{FF2B5EF4-FFF2-40B4-BE49-F238E27FC236}">
                <a16:creationId xmlns:a16="http://schemas.microsoft.com/office/drawing/2014/main" id="{AD27851F-7571-8AD4-71E7-E1FC87694F53}"/>
              </a:ext>
            </a:extLst>
          </p:cNvPr>
          <p:cNvSpPr txBox="1"/>
          <p:nvPr/>
        </p:nvSpPr>
        <p:spPr>
          <a:xfrm>
            <a:off x="765908" y="351692"/>
            <a:ext cx="7534030" cy="923330"/>
          </a:xfrm>
          <a:prstGeom prst="rect">
            <a:avLst/>
          </a:prstGeom>
          <a:noFill/>
        </p:spPr>
        <p:txBody>
          <a:bodyPr wrap="square" rtlCol="0">
            <a:spAutoFit/>
          </a:bodyPr>
          <a:lstStyle/>
          <a:p>
            <a:r>
              <a:rPr lang="en-GB" dirty="0">
                <a:latin typeface="Twinkl Cursive Looped" panose="02000000000000000000" pitchFamily="2" charset="0"/>
              </a:rPr>
              <a:t>Thank you for coming.</a:t>
            </a:r>
          </a:p>
          <a:p>
            <a:endParaRPr lang="en-GB" dirty="0">
              <a:latin typeface="Twinkl Cursive Looped" panose="02000000000000000000" pitchFamily="2" charset="0"/>
            </a:endParaRPr>
          </a:p>
          <a:p>
            <a:r>
              <a:rPr lang="en-GB" dirty="0">
                <a:latin typeface="Twinkl Cursive Looped" panose="02000000000000000000" pitchFamily="2" charset="0"/>
              </a:rPr>
              <a:t>If you have any worries or concerns, please come and talk to us.</a:t>
            </a:r>
          </a:p>
        </p:txBody>
      </p:sp>
    </p:spTree>
    <p:extLst>
      <p:ext uri="{BB962C8B-B14F-4D97-AF65-F5344CB8AC3E}">
        <p14:creationId xmlns:p14="http://schemas.microsoft.com/office/powerpoint/2010/main" val="16840623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55</TotalTime>
  <Words>2478</Words>
  <Application>Microsoft Office PowerPoint</Application>
  <PresentationFormat>On-screen Show (16:9)</PresentationFormat>
  <Paragraphs>268</Paragraphs>
  <Slides>27</Slides>
  <Notes>22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Nunito SemiBold</vt:lpstr>
      <vt:lpstr>Aptos Display</vt:lpstr>
      <vt:lpstr>Arial</vt:lpstr>
      <vt:lpstr>Aptos</vt:lpstr>
      <vt:lpstr>Nunito Sans SemiBold</vt:lpstr>
      <vt:lpstr>Twinkl Cursive Looped</vt:lpstr>
      <vt:lpstr>Garamond</vt:lpstr>
      <vt:lpstr>Nunito</vt:lpstr>
      <vt:lpstr>Office Theme</vt:lpstr>
      <vt:lpstr>Year 6 SATs 2026 Presentation</vt:lpstr>
      <vt:lpstr>What are the SATs? </vt:lpstr>
      <vt:lpstr>When and how the SATs are completed</vt:lpstr>
      <vt:lpstr>Specific arrangements for SATs</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 2 (Reasoning)</vt:lpstr>
      <vt:lpstr>Maths Paper 2 (Reasoning)</vt:lpstr>
      <vt:lpstr>Maths Paper 3 (Reasoning)</vt:lpstr>
      <vt:lpstr>Maths Paper 3 (Reasoning)</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Nicky</dc:creator>
  <cp:lastModifiedBy>Nicky Coleman</cp:lastModifiedBy>
  <cp:revision>9</cp:revision>
  <dcterms:modified xsi:type="dcterms:W3CDTF">2026-01-25T17:59:05Z</dcterms:modified>
</cp:coreProperties>
</file>