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5" d="100"/>
          <a:sy n="75" d="100"/>
        </p:scale>
        <p:origin x="32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794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766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592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037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69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644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924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883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782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698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24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DB0FC-D4D7-4B22-AE0F-498D026935C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977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geeksvgs.com/id/24769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381341" y="343734"/>
            <a:ext cx="3471989" cy="1580860"/>
          </a:xfrm>
          <a:prstGeom prst="rect">
            <a:avLst/>
          </a:prstGeom>
          <a:noFill/>
          <a:ln w="57150" cmpd="thinThick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 Year: Reception/Year 1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Sassoon Primary Std" panose="020B0503020103030203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 Term: 1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Sassoon Primary Std" panose="020B0503020103030203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 Topic:</a:t>
            </a:r>
            <a:r>
              <a:rPr kumimoji="0" lang="en-GB" altLang="en-US" sz="16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 </a:t>
            </a:r>
            <a:r>
              <a:rPr lang="en-GB" altLang="en-US" sz="1600" dirty="0">
                <a:solidFill>
                  <a:srgbClr val="000000"/>
                </a:solidFill>
                <a:latin typeface="Sassoon Primary Std" panose="020B0503020103030203" pitchFamily="34" charset="0"/>
              </a:rPr>
              <a:t>Let’s Investigate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Picture 4" descr="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4346" y="522805"/>
            <a:ext cx="1022668" cy="711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2470" y="340044"/>
            <a:ext cx="3600305" cy="2073972"/>
          </a:xfrm>
          <a:prstGeom prst="rect">
            <a:avLst/>
          </a:prstGeom>
          <a:noFill/>
          <a:ln w="25400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Literacy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We will be: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Taking part in daily Phonics using the Little Wandle scheme.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Daily group reading and Talk for Reading opportunities.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1200" dirty="0">
                <a:solidFill>
                  <a:srgbClr val="000000"/>
                </a:solidFill>
                <a:latin typeface="Sassoon Primary Std" panose="020B0503020103030203" pitchFamily="34" charset="0"/>
              </a:rPr>
              <a:t>Reception children will be developing their letter formation and practising their name writing.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Year 1 will be exploring </a:t>
            </a:r>
            <a:r>
              <a:rPr lang="en-GB" altLang="en-US" sz="1200" dirty="0">
                <a:solidFill>
                  <a:srgbClr val="000000"/>
                </a:solidFill>
                <a:latin typeface="Sassoon Primary Std" panose="020B0503020103030203" pitchFamily="34" charset="0"/>
              </a:rPr>
              <a:t>Traditional tales, developing handwriting and working on writing with fluency using dictated sentences.</a:t>
            </a:r>
            <a:endParaRPr kumimoji="0" lang="en-GB" altLang="en-US" sz="1200" b="0" i="0" u="none" strike="noStrike" cap="none" normalizeH="0" dirty="0">
              <a:ln>
                <a:noFill/>
              </a:ln>
              <a:solidFill>
                <a:srgbClr val="000000"/>
              </a:solidFill>
              <a:effectLst/>
              <a:latin typeface="Sassoon Primary Std" panose="020B0503020103030203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Sassoon Primary Std" panose="020B050302010303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22471" y="2547304"/>
            <a:ext cx="3600304" cy="2093975"/>
          </a:xfrm>
          <a:prstGeom prst="rect">
            <a:avLst/>
          </a:prstGeom>
          <a:noFill/>
          <a:ln w="25400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Communication and Language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We will be:</a:t>
            </a:r>
            <a:r>
              <a:rPr kumimoji="0" lang="en-GB" altLang="en-US" sz="1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1200" dirty="0">
                <a:solidFill>
                  <a:srgbClr val="000000"/>
                </a:solidFill>
                <a:latin typeface="Sassoon Primary Std" panose="020B0503020103030203" pitchFamily="34" charset="0"/>
              </a:rPr>
              <a:t>Sharing our weekend news and other ideas during circle time activities.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Sassoon Primary Std" panose="020B0503020103030203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1200" dirty="0">
                <a:solidFill>
                  <a:srgbClr val="000000"/>
                </a:solidFill>
                <a:latin typeface="Sassoon Primary Std" panose="020B0503020103030203" pitchFamily="34" charset="0"/>
              </a:rPr>
              <a:t>Learning of new topic based vocabulary.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Role</a:t>
            </a:r>
            <a:r>
              <a:rPr kumimoji="0" lang="en-GB" altLang="en-US" sz="1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 play activities.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1200" dirty="0">
                <a:solidFill>
                  <a:srgbClr val="000000"/>
                </a:solidFill>
                <a:latin typeface="Sassoon Primary Std" panose="020B0503020103030203" pitchFamily="34" charset="0"/>
              </a:rPr>
              <a:t>Making new friends.</a:t>
            </a:r>
            <a:endParaRPr kumimoji="0" lang="en-GB" altLang="en-US" sz="1200" b="0" i="0" u="none" strike="noStrike" cap="none" normalizeH="0" dirty="0">
              <a:ln>
                <a:noFill/>
              </a:ln>
              <a:solidFill>
                <a:srgbClr val="000000"/>
              </a:solidFill>
              <a:effectLst/>
              <a:latin typeface="Sassoon Primary Std" panose="020B0503020103030203" pitchFamily="34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8269226" y="340044"/>
            <a:ext cx="3483862" cy="2073972"/>
          </a:xfrm>
          <a:prstGeom prst="rect">
            <a:avLst/>
          </a:prstGeom>
          <a:noFill/>
          <a:ln w="25400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Mathematics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We will be: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1200" dirty="0">
                <a:solidFill>
                  <a:srgbClr val="000000"/>
                </a:solidFill>
                <a:latin typeface="Sassoon Primary Std" panose="020B0503020103030203" pitchFamily="34" charset="0"/>
              </a:rPr>
              <a:t>Using Can Do Maths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In Reception we will be developing our understanding of number by counting, ordering and recognising numbers initially to 5 then progressing to 10.</a:t>
            </a:r>
            <a:endParaRPr lang="en-GB" altLang="en-US" sz="1200" dirty="0">
              <a:solidFill>
                <a:srgbClr val="000000"/>
              </a:solidFill>
              <a:latin typeface="Sassoon Primary Std" panose="020B0503020103030203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In Year 1 we will be developing our understanding of teen numbers and learning the concept of place value. We will be adding and subtracting.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22471" y="4641279"/>
            <a:ext cx="3600304" cy="1901444"/>
          </a:xfrm>
          <a:prstGeom prst="rect">
            <a:avLst/>
          </a:prstGeom>
          <a:noFill/>
          <a:ln w="25400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Physical Development/PE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We will be: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200" dirty="0">
              <a:solidFill>
                <a:srgbClr val="000000"/>
              </a:solidFill>
              <a:latin typeface="Sassoon Primary Std" panose="020B0503020103030203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Reception and Year 1 children together will be developing their football skills. Dribbling, passing, kicking and learning team games.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1200" dirty="0">
                <a:solidFill>
                  <a:srgbClr val="000000"/>
                </a:solidFill>
                <a:latin typeface="Sassoon Primary Std" panose="020B0503020103030203" pitchFamily="34" charset="0"/>
              </a:rPr>
              <a:t>Year 1 children only will be playing tag rugby. Passing the ball, playing tag-based games and understanding the basic rules of the game.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Sassoon Primary Std" panose="020B0503020103030203" pitchFamily="34" charset="0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8269226" y="2547305"/>
            <a:ext cx="3483861" cy="1960686"/>
          </a:xfrm>
          <a:prstGeom prst="rect">
            <a:avLst/>
          </a:prstGeom>
          <a:noFill/>
          <a:ln w="25400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Personal, Social and Emotional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Development/PSHE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We will be:</a:t>
            </a:r>
            <a:r>
              <a:rPr kumimoji="0" lang="en-GB" altLang="en-US" sz="1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 Primary Std" panose="020B0503020103030203"/>
              </a:rPr>
              <a:t>Thinking about me and my relationships.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200" dirty="0">
                <a:latin typeface="Sassoon Primary Std" panose="020B0503020103030203"/>
              </a:rPr>
              <a:t>Understanding classroom rules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 Primary Std" panose="020B0503020103030203"/>
              </a:rPr>
              <a:t>Talking about our feelings and understanding them.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200" dirty="0">
                <a:latin typeface="Sassoon Primary Std" panose="020B0503020103030203"/>
              </a:rPr>
              <a:t>Talking and being a good listener.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Primary Std" panose="020B0503020103030203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4242816" y="4131733"/>
            <a:ext cx="3749040" cy="2410990"/>
          </a:xfrm>
          <a:prstGeom prst="rect">
            <a:avLst/>
          </a:prstGeom>
          <a:noFill/>
          <a:ln w="25400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Understanding the </a:t>
            </a:r>
            <a:r>
              <a:rPr kumimoji="0" lang="en-GB" altLang="en-US" sz="12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Worlc</a:t>
            </a: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 (History, </a:t>
            </a:r>
            <a:r>
              <a:rPr kumimoji="0" lang="en-GB" altLang="en-US" sz="12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Geography,RE</a:t>
            </a: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We will be: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buFont typeface="Symbol" panose="05050102010706020507" pitchFamily="18" charset="2"/>
              <a:buChar char="·"/>
              <a:tabLst/>
            </a:pPr>
            <a:r>
              <a:rPr kumimoji="0" lang="en-GB" altLang="en-US" sz="1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 Investigating a different theme each week, to include food- cooking, weighing and good hygiene.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buFont typeface="Symbol" panose="05050102010706020507" pitchFamily="18" charset="2"/>
              <a:buChar char="·"/>
              <a:tabLst/>
            </a:pPr>
            <a:r>
              <a:rPr kumimoji="0" lang="en-GB" altLang="en-US" sz="1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 colour- understanding mixing of paints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buFont typeface="Symbol" panose="05050102010706020507" pitchFamily="18" charset="2"/>
              <a:buChar char="·"/>
              <a:tabLst/>
            </a:pPr>
            <a:r>
              <a:rPr kumimoji="0" lang="en-GB" altLang="en-US" sz="1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Water- freezing and melting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buFont typeface="Symbol" panose="05050102010706020507" pitchFamily="18" charset="2"/>
              <a:buChar char="·"/>
              <a:tabLst/>
            </a:pPr>
            <a:r>
              <a:rPr kumimoji="0" lang="en-GB" altLang="en-US" sz="1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 Autumn-hibernation, light and dark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buFont typeface="Symbol" panose="05050102010706020507" pitchFamily="18" charset="2"/>
              <a:buChar char="·"/>
              <a:tabLst/>
            </a:pPr>
            <a:r>
              <a:rPr kumimoji="0" lang="en-GB" altLang="en-US" sz="1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Harvest- Church visit, why do we celebrate this Christian festival</a:t>
            </a:r>
            <a:endParaRPr lang="en-GB" altLang="en-US" sz="1200" baseline="0" dirty="0">
              <a:solidFill>
                <a:srgbClr val="000000"/>
              </a:solidFill>
              <a:latin typeface="Sassoon Primary Std" panose="020B050302010303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tabLst/>
            </a:pPr>
            <a:r>
              <a:rPr lang="en-GB" altLang="en-US" sz="1200" dirty="0">
                <a:solidFill>
                  <a:srgbClr val="000000"/>
                </a:solidFill>
                <a:latin typeface="Sassoon Primary Std" panose="020B0503020103030203" pitchFamily="34" charset="0"/>
              </a:rPr>
              <a:t>RE-Why do Christians call God the creator.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tabLst/>
            </a:pPr>
            <a:r>
              <a:rPr lang="en-GB" altLang="en-US" sz="1200" baseline="0" dirty="0">
                <a:solidFill>
                  <a:srgbClr val="000000"/>
                </a:solidFill>
                <a:latin typeface="Sassoon Primary Std" panose="020B0503020103030203" pitchFamily="34" charset="0"/>
              </a:rPr>
              <a:t>Science- Materials and their properties to include sorting objects by how they feel and their properties.</a:t>
            </a: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8269226" y="4641279"/>
            <a:ext cx="3483861" cy="1901443"/>
          </a:xfrm>
          <a:prstGeom prst="rect">
            <a:avLst/>
          </a:prstGeom>
          <a:noFill/>
          <a:ln w="25400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</a:rPr>
              <a:t>Expressive Art and Design/Art/Music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14346" y="1234122"/>
            <a:ext cx="97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Sassoon Primary Std" panose="020B0503020103030203" pitchFamily="34" charset="0"/>
              </a:rPr>
              <a:t>Shrivenham C of E Primary School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11897" y="4937760"/>
            <a:ext cx="3357589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Sassoon Primary Std" panose="020B0503020103030203"/>
                <a:cs typeface="Times New Roman" panose="02020603050405020304" pitchFamily="18" charset="0"/>
              </a:rPr>
              <a:t>We will be: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Sassoon Primary Std" panose="020B0503020103030203"/>
                <a:cs typeface="Times New Roman" panose="02020603050405020304" pitchFamily="18" charset="0"/>
              </a:rPr>
              <a:t>Creating self-portraits using paint.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>
                <a:latin typeface="Sassoon Primary Std" panose="020B0503020103030203"/>
                <a:cs typeface="Times New Roman" panose="02020603050405020304" pitchFamily="18" charset="0"/>
              </a:rPr>
              <a:t>Colour</a:t>
            </a:r>
            <a:r>
              <a:rPr lang="en-US" sz="1200" dirty="0">
                <a:latin typeface="Sassoon Primary Std" panose="020B0503020103030203"/>
                <a:cs typeface="Times New Roman" panose="02020603050405020304" pitchFamily="18" charset="0"/>
              </a:rPr>
              <a:t> mixing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Sassoon Primary Std" panose="020B0503020103030203"/>
                <a:cs typeface="Times New Roman" panose="02020603050405020304" pitchFamily="18" charset="0"/>
              </a:rPr>
              <a:t>Printing with different objects.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Sassoon Primary Std" panose="020B0503020103030203"/>
                <a:cs typeface="Times New Roman" panose="02020603050405020304" pitchFamily="18" charset="0"/>
              </a:rPr>
              <a:t>Learning about sculpture by making clay hedgehogs. </a:t>
            </a:r>
          </a:p>
          <a:p>
            <a:r>
              <a:rPr lang="en-US" sz="1200" dirty="0">
                <a:latin typeface="Sassoon Primary Std" panose="020B0503020103030203"/>
                <a:cs typeface="Times New Roman" panose="02020603050405020304" pitchFamily="18" charset="0"/>
              </a:rPr>
              <a:t>Music-  Kapow scheme- Keeping the pulse.</a:t>
            </a:r>
          </a:p>
          <a:p>
            <a:endParaRPr lang="en-US" sz="1100" dirty="0">
              <a:latin typeface="Sassoon Primary Std" panose="020B0503020103030203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latin typeface="Sassoon Primary" pitchFamily="50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cartoon of a person holding a magnifying glass&#10;&#10;AI-generated content may be incorrect.">
            <a:extLst>
              <a:ext uri="{FF2B5EF4-FFF2-40B4-BE49-F238E27FC236}">
                <a16:creationId xmlns:a16="http://schemas.microsoft.com/office/drawing/2014/main" id="{7FF34191-771D-83B2-A8A6-BF5BEF1FF7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385821" y="1998405"/>
            <a:ext cx="1420357" cy="2059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612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74d9a2f3-bc4e-4dfe-a136-e728180887a8" xsi:nil="true"/>
    <MigrationWizId xmlns="74d9a2f3-bc4e-4dfe-a136-e728180887a8" xsi:nil="true"/>
    <MigrationWizIdSecurityGroups xmlns="74d9a2f3-bc4e-4dfe-a136-e728180887a8" xsi:nil="true"/>
    <MigrationWizIdPermissionLevels xmlns="74d9a2f3-bc4e-4dfe-a136-e728180887a8" xsi:nil="true"/>
    <MigrationWizIdPermissions xmlns="74d9a2f3-bc4e-4dfe-a136-e728180887a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754EF9D7F8CA4CAD294C91355D7D77" ma:contentTypeVersion="17" ma:contentTypeDescription="Create a new document." ma:contentTypeScope="" ma:versionID="ad0858c7f5db0d2d39f6acdacfa96d71">
  <xsd:schema xmlns:xsd="http://www.w3.org/2001/XMLSchema" xmlns:xs="http://www.w3.org/2001/XMLSchema" xmlns:p="http://schemas.microsoft.com/office/2006/metadata/properties" xmlns:ns3="74d9a2f3-bc4e-4dfe-a136-e728180887a8" xmlns:ns4="b37d17c4-d231-4faf-a374-c469f1688eb7" targetNamespace="http://schemas.microsoft.com/office/2006/metadata/properties" ma:root="true" ma:fieldsID="37a29049d6bd03ccd5644c93f6f5f61b" ns3:_="" ns4:_="">
    <xsd:import namespace="74d9a2f3-bc4e-4dfe-a136-e728180887a8"/>
    <xsd:import namespace="b37d17c4-d231-4faf-a374-c469f1688eb7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d9a2f3-bc4e-4dfe-a136-e728180887a8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7d17c4-d231-4faf-a374-c469f1688eb7" elementFormDefault="qualified">
    <xsd:import namespace="http://schemas.microsoft.com/office/2006/documentManagement/types"/>
    <xsd:import namespace="http://schemas.microsoft.com/office/infopath/2007/PartnerControls"/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7D5289C-3174-4463-8BD6-3E6B538AC54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5D543B8-9DFA-4AA0-81E2-88EB6AF5446B}">
  <ds:schemaRefs>
    <ds:schemaRef ds:uri="74d9a2f3-bc4e-4dfe-a136-e728180887a8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b37d17c4-d231-4faf-a374-c469f1688eb7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C691DE1-274A-4FC2-A17B-566A52E94C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4d9a2f3-bc4e-4dfe-a136-e728180887a8"/>
    <ds:schemaRef ds:uri="b37d17c4-d231-4faf-a374-c469f1688e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393</Words>
  <Application>Microsoft Office PowerPoint</Application>
  <PresentationFormat>Widescreen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Sassoon Primary</vt:lpstr>
      <vt:lpstr>Sassoon Primary Std</vt:lpstr>
      <vt:lpstr>Symbol</vt:lpstr>
      <vt:lpstr>Office Theme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Norris</dc:creator>
  <cp:lastModifiedBy>James Hood</cp:lastModifiedBy>
  <cp:revision>17</cp:revision>
  <dcterms:created xsi:type="dcterms:W3CDTF">2021-10-05T11:59:39Z</dcterms:created>
  <dcterms:modified xsi:type="dcterms:W3CDTF">2025-09-18T14:12:29Z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0x0101006D754EF9D7F8CA4CAD294C91355D7D77</vt:lpwstr>
  </property>
</Properties>
</file>