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72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FFFB"/>
    <a:srgbClr val="FFD3CC"/>
    <a:srgbClr val="FFF0D2"/>
    <a:srgbClr val="FF4343"/>
    <a:srgbClr val="54BCEB"/>
    <a:srgbClr val="C9FFFB"/>
    <a:srgbClr val="00C8BA"/>
    <a:srgbClr val="00968B"/>
    <a:srgbClr val="009E93"/>
    <a:srgbClr val="006D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7DFAE8-BABE-472E-AF86-070A9A2E5895}" v="3" dt="2025-09-12T08:01:16.43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012" y="5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04/11/2025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svg"/><Relationship Id="rId12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svg"/><Relationship Id="rId9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colorful weekly calendar with a cartoon landscape&#10;&#10;Description automatically generated with medium confidence">
            <a:extLst>
              <a:ext uri="{FF2B5EF4-FFF2-40B4-BE49-F238E27FC236}">
                <a16:creationId xmlns:a16="http://schemas.microsoft.com/office/drawing/2014/main" id="{E6DA6B6D-2872-587D-D4F4-F9EC871CBF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9E33D7-3F3C-9A80-3D40-A79924EB47DF}"/>
              </a:ext>
            </a:extLst>
          </p:cNvPr>
          <p:cNvSpPr txBox="1"/>
          <p:nvPr/>
        </p:nvSpPr>
        <p:spPr>
          <a:xfrm>
            <a:off x="1513094" y="511140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1396E1CD-30B2-707C-B627-7DDAAC984672}"/>
              </a:ext>
            </a:extLst>
          </p:cNvPr>
          <p:cNvSpPr txBox="1"/>
          <p:nvPr/>
        </p:nvSpPr>
        <p:spPr>
          <a:xfrm>
            <a:off x="299447" y="5691966"/>
            <a:ext cx="6371276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Available Daily: 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Freshly cooked jacket potatoes with a choice of fillings </a:t>
            </a:r>
            <a:r>
              <a:rPr kumimoji="0" lang="en-GB" sz="80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Daily salad selection – Fresh Fruit and Yoghurt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3E048DBF-52F1-AB5F-61BF-07ADA0CF345C}"/>
              </a:ext>
            </a:extLst>
          </p:cNvPr>
          <p:cNvSpPr txBox="1"/>
          <p:nvPr/>
        </p:nvSpPr>
        <p:spPr>
          <a:xfrm>
            <a:off x="4184711" y="5445811"/>
            <a:ext cx="7281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Vegan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B5FFB191-809E-18C5-9E9C-52059BB46781}"/>
              </a:ext>
            </a:extLst>
          </p:cNvPr>
          <p:cNvSpPr txBox="1"/>
          <p:nvPr/>
        </p:nvSpPr>
        <p:spPr>
          <a:xfrm>
            <a:off x="5041154" y="5450745"/>
            <a:ext cx="110309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Chef’s Special 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715045AB-C6A9-43A3-3105-3117674A19CE}"/>
              </a:ext>
            </a:extLst>
          </p:cNvPr>
          <p:cNvSpPr txBox="1"/>
          <p:nvPr/>
        </p:nvSpPr>
        <p:spPr>
          <a:xfrm>
            <a:off x="3199248" y="5450745"/>
            <a:ext cx="85714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Wholemeal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194B97D0-D08E-5768-E8AF-48EAAD389C1B}"/>
              </a:ext>
            </a:extLst>
          </p:cNvPr>
          <p:cNvSpPr txBox="1"/>
          <p:nvPr/>
        </p:nvSpPr>
        <p:spPr>
          <a:xfrm>
            <a:off x="1923298" y="5450745"/>
            <a:ext cx="1206981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Added </a:t>
            </a:r>
            <a:r>
              <a:rPr lang="en-GB" sz="800">
                <a:solidFill>
                  <a:prstClr val="black"/>
                </a:solidFill>
                <a:latin typeface="Century Gothic" panose="020B0502020202020204" pitchFamily="34" charset="0"/>
              </a:rPr>
              <a:t>Pl</a:t>
            </a: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ant Protein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BE19BF-9C5C-A16A-0E11-0F63DAA8DF57}"/>
              </a:ext>
            </a:extLst>
          </p:cNvPr>
          <p:cNvSpPr txBox="1"/>
          <p:nvPr/>
        </p:nvSpPr>
        <p:spPr>
          <a:xfrm>
            <a:off x="299447" y="75762"/>
            <a:ext cx="1361283" cy="43088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>
                <a:solidFill>
                  <a:schemeClr val="bg1"/>
                </a:solidFill>
                <a:latin typeface="Century Gothic"/>
              </a:rPr>
              <a:t>Autumn Winter</a:t>
            </a:r>
          </a:p>
          <a:p>
            <a:pPr>
              <a:defRPr/>
            </a:pPr>
            <a:r>
              <a:rPr lang="en-GB" sz="1100" b="1">
                <a:solidFill>
                  <a:schemeClr val="bg1"/>
                </a:solidFill>
                <a:latin typeface="Century Gothic"/>
              </a:rPr>
              <a:t>2025 2026</a:t>
            </a:r>
            <a:endParaRPr lang="en-GB" sz="11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BE280D5-0742-D3B8-3FFA-12006BB20B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811199"/>
              </p:ext>
            </p:extLst>
          </p:nvPr>
        </p:nvGraphicFramePr>
        <p:xfrm>
          <a:off x="2526788" y="582064"/>
          <a:ext cx="7020000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465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Plant Balls in Tomato Sauce with Rice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Beef Lasagne with Garlic 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Chicken, Stuffing, Roast Potatoes and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1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Chicken Biryani</a:t>
                      </a:r>
                      <a:endParaRPr lang="en-US" sz="800" b="1" i="0" u="none" strike="noStrike" noProof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Chips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&amp; Tomato Sauce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2214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Beetroot and Lentil</a:t>
                      </a: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Burger in a Bun with Potato Wedges</a:t>
                      </a:r>
                      <a:endParaRPr lang="en-GB" sz="800" b="0" i="0" u="none" strike="noStrike" noProof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Vegetable Lasagne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/>
                        </a:rPr>
                        <a:t>Vegetarian Wellington with Roast Potatoes and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BBQ Sausage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Pasta with Garlic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Cheese and Bean Pasty with Chips and Tomato Sauce </a:t>
                      </a: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1858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Cheese and Crackers</a:t>
                      </a:r>
                    </a:p>
                    <a:p>
                      <a:pPr algn="ctr"/>
                      <a:endParaRPr lang="en-GB" sz="800"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800" b="1">
                          <a:latin typeface="Century Gothic"/>
                        </a:rPr>
                        <a:t>NEW </a:t>
                      </a:r>
                      <a:r>
                        <a:rPr lang="en-GB" sz="800" b="0">
                          <a:latin typeface="Century Gothic"/>
                        </a:rPr>
                        <a:t>Apple Crumb Cake with Custard</a:t>
                      </a:r>
                    </a:p>
                    <a:p>
                      <a:pPr algn="ctr"/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 panose="020B0502020202020204" pitchFamily="34" charset="0"/>
                        </a:rPr>
                        <a:t>Fruit Medley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Jelly with Mandarins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Syrup Sponge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8538CC0-6C81-12CC-1E07-262D747EF4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8179612"/>
              </p:ext>
            </p:extLst>
          </p:nvPr>
        </p:nvGraphicFramePr>
        <p:xfrm>
          <a:off x="2512286" y="2189043"/>
          <a:ext cx="7074410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4882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14882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317298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512466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14882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Classic Cheese and Tomato Pizza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Bolognaise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i="0" u="none" strike="noStrike" noProof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BBQ Chicken or Quorn with Seasoned Potatoes</a:t>
                      </a:r>
                      <a:r>
                        <a:rPr lang="en-GB" sz="800" b="0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and Sweetcorn Salsa</a:t>
                      </a:r>
                      <a:endParaRPr lang="en-GB" sz="8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Meatballs in Tomato Sauce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Chips &amp; 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Mexican Chilli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Spaghetti Bolognaise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1" i="0" u="none" strike="noStrike" noProof="0">
                        <a:solidFill>
                          <a:srgbClr val="00B050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Creamy Chickpea and Coconut Curry 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Whirl with Chips and Tomato Sauce </a:t>
                      </a: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12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b="1">
                          <a:latin typeface="Century Gothic"/>
                        </a:rPr>
                        <a:t>NEW </a:t>
                      </a:r>
                      <a:r>
                        <a:rPr lang="en-GB" sz="800">
                          <a:latin typeface="Century Gothic"/>
                        </a:rPr>
                        <a:t>Gingerbread Cookie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Chocolate and Beetroot Brownie with Chocolate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 panose="020B0502020202020204" pitchFamily="34" charset="0"/>
                        </a:rPr>
                        <a:t>Sticky Toffee Apple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Vanilla Shortbread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7672629-BA80-ADE9-CE43-5142F1AE9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812086"/>
              </p:ext>
            </p:extLst>
          </p:nvPr>
        </p:nvGraphicFramePr>
        <p:xfrm>
          <a:off x="2526788" y="3766166"/>
          <a:ext cx="7020000" cy="162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Macaroni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Chicken 50% Enchilada Bake with Paprika Wedges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Sausage with Roast Potatoes and Gravy</a:t>
                      </a: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00FF00"/>
                        </a:highlight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i="0" u="none" strike="noStrike" noProof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Caribbean Chicken with Golden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i="0" u="none" strike="noStrike" noProof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Caribbean Stew with Golden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Chips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&amp; Tomato Sauce</a:t>
                      </a: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906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Chefs Special Lentil Curry with Rice</a:t>
                      </a:r>
                    </a:p>
                    <a:p>
                      <a:pPr algn="ctr"/>
                      <a:endParaRPr lang="en-GB" sz="80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Tomato Pasta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Vegan Sausage and Roast Potatoes and Gravy</a:t>
                      </a:r>
                      <a:endParaRPr lang="en-US" sz="800" b="0" i="0" u="none" strike="noStrike" noProof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noProof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Red Pepper Frittata with Chips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&amp; Tomato Sauce</a:t>
                      </a: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58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Oaty Cookie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Pear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>
                          <a:latin typeface="Century Gothic"/>
                        </a:rPr>
                        <a:t>NEW </a:t>
                      </a:r>
                      <a:r>
                        <a:rPr lang="en-GB" sz="800">
                          <a:latin typeface="Century Gothic"/>
                        </a:rPr>
                        <a:t>Jamaican Ginger Cake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Cornflake Tart </a:t>
                      </a:r>
                    </a:p>
                    <a:p>
                      <a:pPr algn="ctr"/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sp>
        <p:nvSpPr>
          <p:cNvPr id="50" name="TextBox 42">
            <a:extLst>
              <a:ext uri="{FF2B5EF4-FFF2-40B4-BE49-F238E27FC236}">
                <a16:creationId xmlns:a16="http://schemas.microsoft.com/office/drawing/2014/main" id="{5C05B308-AFB0-D44E-80E4-4DCD557926DE}"/>
              </a:ext>
            </a:extLst>
          </p:cNvPr>
          <p:cNvSpPr txBox="1"/>
          <p:nvPr/>
        </p:nvSpPr>
        <p:spPr>
          <a:xfrm>
            <a:off x="3872698" y="5557949"/>
            <a:ext cx="440521" cy="209345"/>
          </a:xfrm>
          <a:prstGeom prst="rect">
            <a:avLst/>
          </a:prstGeom>
        </p:spPr>
        <p:txBody>
          <a:bodyPr lIns="27376" tIns="27376" rIns="27376" bIns="27376" rtlCol="0" anchor="ctr"/>
          <a:lstStyle/>
          <a:p>
            <a:pPr algn="ctr">
              <a:lnSpc>
                <a:spcPts val="1959"/>
              </a:lnSpc>
            </a:pPr>
            <a:endParaRPr/>
          </a:p>
        </p:txBody>
      </p:sp>
      <p:sp>
        <p:nvSpPr>
          <p:cNvPr id="48" name="Freeform 44">
            <a:extLst>
              <a:ext uri="{FF2B5EF4-FFF2-40B4-BE49-F238E27FC236}">
                <a16:creationId xmlns:a16="http://schemas.microsoft.com/office/drawing/2014/main" id="{D3A7A2A5-ED29-3EB8-8D98-754E302DEAE8}"/>
              </a:ext>
            </a:extLst>
          </p:cNvPr>
          <p:cNvSpPr/>
          <p:nvPr/>
        </p:nvSpPr>
        <p:spPr>
          <a:xfrm>
            <a:off x="4071937" y="5447333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605D7B34-482F-1D85-1006-1AD99AB6480D}"/>
              </a:ext>
            </a:extLst>
          </p:cNvPr>
          <p:cNvSpPr txBox="1"/>
          <p:nvPr/>
        </p:nvSpPr>
        <p:spPr>
          <a:xfrm>
            <a:off x="1502551" y="2175031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F821BEB5-4FAA-D424-850C-F287DA3EEF01}"/>
              </a:ext>
            </a:extLst>
          </p:cNvPr>
          <p:cNvSpPr txBox="1"/>
          <p:nvPr/>
        </p:nvSpPr>
        <p:spPr>
          <a:xfrm>
            <a:off x="1502551" y="3800265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pic>
        <p:nvPicPr>
          <p:cNvPr id="222" name="Picture 221" descr="A picture containing shape&#10;&#10;Description automatically generated">
            <a:extLst>
              <a:ext uri="{FF2B5EF4-FFF2-40B4-BE49-F238E27FC236}">
                <a16:creationId xmlns:a16="http://schemas.microsoft.com/office/drawing/2014/main" id="{ECF0529A-A171-20FD-C730-084093F68E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4829861" y="5393077"/>
            <a:ext cx="321362" cy="277934"/>
          </a:xfrm>
          <a:prstGeom prst="rect">
            <a:avLst/>
          </a:prstGeom>
        </p:spPr>
      </p:pic>
      <p:sp>
        <p:nvSpPr>
          <p:cNvPr id="223" name="Freeform 23">
            <a:extLst>
              <a:ext uri="{FF2B5EF4-FFF2-40B4-BE49-F238E27FC236}">
                <a16:creationId xmlns:a16="http://schemas.microsoft.com/office/drawing/2014/main" id="{5FEDF0ED-B959-30DA-43E5-0CF0D391BC9F}"/>
              </a:ext>
            </a:extLst>
          </p:cNvPr>
          <p:cNvSpPr/>
          <p:nvPr/>
        </p:nvSpPr>
        <p:spPr>
          <a:xfrm flipH="1">
            <a:off x="3085028" y="537897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24" name="Group 7">
            <a:extLst>
              <a:ext uri="{FF2B5EF4-FFF2-40B4-BE49-F238E27FC236}">
                <a16:creationId xmlns:a16="http://schemas.microsoft.com/office/drawing/2014/main" id="{176BF588-D8B2-D3D2-F624-EE7BE434BEBD}"/>
              </a:ext>
            </a:extLst>
          </p:cNvPr>
          <p:cNvGrpSpPr/>
          <p:nvPr/>
        </p:nvGrpSpPr>
        <p:grpSpPr>
          <a:xfrm>
            <a:off x="1664333" y="5400812"/>
            <a:ext cx="284684" cy="271660"/>
            <a:chOff x="0" y="0"/>
            <a:chExt cx="3741232" cy="3821539"/>
          </a:xfrm>
        </p:grpSpPr>
        <p:sp>
          <p:nvSpPr>
            <p:cNvPr id="225" name="Freeform 8">
              <a:extLst>
                <a:ext uri="{FF2B5EF4-FFF2-40B4-BE49-F238E27FC236}">
                  <a16:creationId xmlns:a16="http://schemas.microsoft.com/office/drawing/2014/main" id="{E6E4AED2-F129-764A-5719-56468D2DEF37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6" name="Freeform 9">
              <a:extLst>
                <a:ext uri="{FF2B5EF4-FFF2-40B4-BE49-F238E27FC236}">
                  <a16:creationId xmlns:a16="http://schemas.microsoft.com/office/drawing/2014/main" id="{D93EB54D-C699-0BAA-E647-54E8A52BD272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27" name="Group 10">
              <a:extLst>
                <a:ext uri="{FF2B5EF4-FFF2-40B4-BE49-F238E27FC236}">
                  <a16:creationId xmlns:a16="http://schemas.microsoft.com/office/drawing/2014/main" id="{552A273A-09E7-71CE-2B83-DB88FA3CAF74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1" name="Freeform 11">
                <a:extLst>
                  <a:ext uri="{FF2B5EF4-FFF2-40B4-BE49-F238E27FC236}">
                    <a16:creationId xmlns:a16="http://schemas.microsoft.com/office/drawing/2014/main" id="{3C177D67-0AAD-264F-9539-59953B0A3296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2" name="TextBox 12">
                <a:extLst>
                  <a:ext uri="{FF2B5EF4-FFF2-40B4-BE49-F238E27FC236}">
                    <a16:creationId xmlns:a16="http://schemas.microsoft.com/office/drawing/2014/main" id="{9298BA28-7F68-69D5-E9F9-28586EFDD43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28" name="Group 13">
              <a:extLst>
                <a:ext uri="{FF2B5EF4-FFF2-40B4-BE49-F238E27FC236}">
                  <a16:creationId xmlns:a16="http://schemas.microsoft.com/office/drawing/2014/main" id="{EBB3139C-12B4-2FE0-6ED8-C3CB7AE3CC12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29" name="Freeform 14">
                <a:extLst>
                  <a:ext uri="{FF2B5EF4-FFF2-40B4-BE49-F238E27FC236}">
                    <a16:creationId xmlns:a16="http://schemas.microsoft.com/office/drawing/2014/main" id="{B30C2A64-908B-11B1-D9DB-64E4DD4A9461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0" name="TextBox 15">
                <a:extLst>
                  <a:ext uri="{FF2B5EF4-FFF2-40B4-BE49-F238E27FC236}">
                    <a16:creationId xmlns:a16="http://schemas.microsoft.com/office/drawing/2014/main" id="{6E47E276-446F-0F4A-6683-A06E637D879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pic>
        <p:nvPicPr>
          <p:cNvPr id="7" name="Picture 6" descr="A black background with orange letters&#10;&#10;Description automatically generated">
            <a:extLst>
              <a:ext uri="{FF2B5EF4-FFF2-40B4-BE49-F238E27FC236}">
                <a16:creationId xmlns:a16="http://schemas.microsoft.com/office/drawing/2014/main" id="{377F1638-BE11-3F5E-1E0D-0DD4E7A88E8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700" y="2120067"/>
            <a:ext cx="808100" cy="30582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C1DDDE5-68E6-78EA-249F-6AAAC4B221C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87993" y="3659681"/>
            <a:ext cx="415403" cy="281168"/>
          </a:xfrm>
          <a:prstGeom prst="rect">
            <a:avLst/>
          </a:prstGeom>
        </p:spPr>
      </p:pic>
      <p:grpSp>
        <p:nvGrpSpPr>
          <p:cNvPr id="3" name="Group 7">
            <a:extLst>
              <a:ext uri="{FF2B5EF4-FFF2-40B4-BE49-F238E27FC236}">
                <a16:creationId xmlns:a16="http://schemas.microsoft.com/office/drawing/2014/main" id="{80FF5489-0FE7-D318-82EB-0A3F839EF479}"/>
              </a:ext>
            </a:extLst>
          </p:cNvPr>
          <p:cNvGrpSpPr/>
          <p:nvPr/>
        </p:nvGrpSpPr>
        <p:grpSpPr>
          <a:xfrm>
            <a:off x="5026251" y="4032123"/>
            <a:ext cx="284684" cy="271660"/>
            <a:chOff x="0" y="0"/>
            <a:chExt cx="3741232" cy="3821539"/>
          </a:xfrm>
        </p:grpSpPr>
        <p:sp>
          <p:nvSpPr>
            <p:cNvPr id="5" name="Freeform 8">
              <a:extLst>
                <a:ext uri="{FF2B5EF4-FFF2-40B4-BE49-F238E27FC236}">
                  <a16:creationId xmlns:a16="http://schemas.microsoft.com/office/drawing/2014/main" id="{46028752-CB56-CBAE-9607-20D2E3546DBB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91089128-CD82-EB9A-69AD-7D64F90EEC83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" name="Group 10">
              <a:extLst>
                <a:ext uri="{FF2B5EF4-FFF2-40B4-BE49-F238E27FC236}">
                  <a16:creationId xmlns:a16="http://schemas.microsoft.com/office/drawing/2014/main" id="{BA431524-F662-0954-A08D-A15DA0E2E791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16" name="Freeform 11">
                <a:extLst>
                  <a:ext uri="{FF2B5EF4-FFF2-40B4-BE49-F238E27FC236}">
                    <a16:creationId xmlns:a16="http://schemas.microsoft.com/office/drawing/2014/main" id="{FBF65597-3169-BEE8-705D-D21A51C73B8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" name="TextBox 12">
                <a:extLst>
                  <a:ext uri="{FF2B5EF4-FFF2-40B4-BE49-F238E27FC236}">
                    <a16:creationId xmlns:a16="http://schemas.microsoft.com/office/drawing/2014/main" id="{87F2A4B5-4A6A-0EE8-76E4-4D3EBD1CBB82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12" name="Group 13">
              <a:extLst>
                <a:ext uri="{FF2B5EF4-FFF2-40B4-BE49-F238E27FC236}">
                  <a16:creationId xmlns:a16="http://schemas.microsoft.com/office/drawing/2014/main" id="{748F1735-530A-C30A-BD9E-EBE9F23AA5F0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13" name="Freeform 14">
                <a:extLst>
                  <a:ext uri="{FF2B5EF4-FFF2-40B4-BE49-F238E27FC236}">
                    <a16:creationId xmlns:a16="http://schemas.microsoft.com/office/drawing/2014/main" id="{D5883401-BA4D-1802-9F1A-13BCD8E84050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TextBox 15">
                <a:extLst>
                  <a:ext uri="{FF2B5EF4-FFF2-40B4-BE49-F238E27FC236}">
                    <a16:creationId xmlns:a16="http://schemas.microsoft.com/office/drawing/2014/main" id="{77904B53-161F-307C-BC1B-60097B72672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grpSp>
        <p:nvGrpSpPr>
          <p:cNvPr id="19" name="Group 7">
            <a:extLst>
              <a:ext uri="{FF2B5EF4-FFF2-40B4-BE49-F238E27FC236}">
                <a16:creationId xmlns:a16="http://schemas.microsoft.com/office/drawing/2014/main" id="{1ED4E2B3-C152-3DB1-8C4F-92A715B752C3}"/>
              </a:ext>
            </a:extLst>
          </p:cNvPr>
          <p:cNvGrpSpPr/>
          <p:nvPr/>
        </p:nvGrpSpPr>
        <p:grpSpPr>
          <a:xfrm>
            <a:off x="4964602" y="2333441"/>
            <a:ext cx="284684" cy="271660"/>
            <a:chOff x="0" y="0"/>
            <a:chExt cx="3741232" cy="3821539"/>
          </a:xfrm>
        </p:grpSpPr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A22475D8-4C21-6DED-7242-E5316ED2BB40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50235C78-E3F4-A429-7D0D-21FE8AB6B5BF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2" name="Group 10">
              <a:extLst>
                <a:ext uri="{FF2B5EF4-FFF2-40B4-BE49-F238E27FC236}">
                  <a16:creationId xmlns:a16="http://schemas.microsoft.com/office/drawing/2014/main" id="{ACDC8905-A3FD-1101-A989-3AB099C44CDE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6" name="Freeform 11">
                <a:extLst>
                  <a:ext uri="{FF2B5EF4-FFF2-40B4-BE49-F238E27FC236}">
                    <a16:creationId xmlns:a16="http://schemas.microsoft.com/office/drawing/2014/main" id="{0FFA7160-A0AC-CEC5-A3BB-5707F6951BE3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TextBox 12">
                <a:extLst>
                  <a:ext uri="{FF2B5EF4-FFF2-40B4-BE49-F238E27FC236}">
                    <a16:creationId xmlns:a16="http://schemas.microsoft.com/office/drawing/2014/main" id="{93D99023-D328-FFB4-C428-84F24ED35E27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3" name="Group 13">
              <a:extLst>
                <a:ext uri="{FF2B5EF4-FFF2-40B4-BE49-F238E27FC236}">
                  <a16:creationId xmlns:a16="http://schemas.microsoft.com/office/drawing/2014/main" id="{48947267-0269-535A-D60E-81D98BE78795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4" name="Freeform 14">
                <a:extLst>
                  <a:ext uri="{FF2B5EF4-FFF2-40B4-BE49-F238E27FC236}">
                    <a16:creationId xmlns:a16="http://schemas.microsoft.com/office/drawing/2014/main" id="{FCD573D3-2869-7325-B0CF-A25123DCA10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" name="TextBox 15">
                <a:extLst>
                  <a:ext uri="{FF2B5EF4-FFF2-40B4-BE49-F238E27FC236}">
                    <a16:creationId xmlns:a16="http://schemas.microsoft.com/office/drawing/2014/main" id="{15A1E2D4-C457-8A61-63C5-5A2BD7D3B56C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grpSp>
        <p:nvGrpSpPr>
          <p:cNvPr id="28" name="Group 7">
            <a:extLst>
              <a:ext uri="{FF2B5EF4-FFF2-40B4-BE49-F238E27FC236}">
                <a16:creationId xmlns:a16="http://schemas.microsoft.com/office/drawing/2014/main" id="{C94298BD-D1E1-DA47-17A1-6DC7EDB5912D}"/>
              </a:ext>
            </a:extLst>
          </p:cNvPr>
          <p:cNvGrpSpPr/>
          <p:nvPr/>
        </p:nvGrpSpPr>
        <p:grpSpPr>
          <a:xfrm>
            <a:off x="5009151" y="712921"/>
            <a:ext cx="284684" cy="271660"/>
            <a:chOff x="0" y="0"/>
            <a:chExt cx="3741232" cy="3821539"/>
          </a:xfrm>
        </p:grpSpPr>
        <p:sp>
          <p:nvSpPr>
            <p:cNvPr id="29" name="Freeform 8">
              <a:extLst>
                <a:ext uri="{FF2B5EF4-FFF2-40B4-BE49-F238E27FC236}">
                  <a16:creationId xmlns:a16="http://schemas.microsoft.com/office/drawing/2014/main" id="{6088E4DE-6ED2-EB69-2B1B-0D657E95B700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9">
              <a:extLst>
                <a:ext uri="{FF2B5EF4-FFF2-40B4-BE49-F238E27FC236}">
                  <a16:creationId xmlns:a16="http://schemas.microsoft.com/office/drawing/2014/main" id="{A9488597-60BE-C209-4DF5-AAA543AD5556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31" name="Group 10">
              <a:extLst>
                <a:ext uri="{FF2B5EF4-FFF2-40B4-BE49-F238E27FC236}">
                  <a16:creationId xmlns:a16="http://schemas.microsoft.com/office/drawing/2014/main" id="{78442609-4A4A-C8E5-930B-500F18085639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35" name="Freeform 11">
                <a:extLst>
                  <a:ext uri="{FF2B5EF4-FFF2-40B4-BE49-F238E27FC236}">
                    <a16:creationId xmlns:a16="http://schemas.microsoft.com/office/drawing/2014/main" id="{B302E326-642C-C337-1917-87F2468EDB86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6" name="TextBox 12">
                <a:extLst>
                  <a:ext uri="{FF2B5EF4-FFF2-40B4-BE49-F238E27FC236}">
                    <a16:creationId xmlns:a16="http://schemas.microsoft.com/office/drawing/2014/main" id="{65451F26-ACAE-3686-10A0-2C28D0B57A27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32" name="Group 13">
              <a:extLst>
                <a:ext uri="{FF2B5EF4-FFF2-40B4-BE49-F238E27FC236}">
                  <a16:creationId xmlns:a16="http://schemas.microsoft.com/office/drawing/2014/main" id="{FA0FA4A0-9FD9-467E-1FB6-7EDAC5CF7D3F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33" name="Freeform 14">
                <a:extLst>
                  <a:ext uri="{FF2B5EF4-FFF2-40B4-BE49-F238E27FC236}">
                    <a16:creationId xmlns:a16="http://schemas.microsoft.com/office/drawing/2014/main" id="{F855D826-14E9-BD0D-7B96-BE96AB69D98B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" name="TextBox 15">
                <a:extLst>
                  <a:ext uri="{FF2B5EF4-FFF2-40B4-BE49-F238E27FC236}">
                    <a16:creationId xmlns:a16="http://schemas.microsoft.com/office/drawing/2014/main" id="{5DB00A0D-F280-7F83-83A0-DF48802F9B30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pic>
        <p:nvPicPr>
          <p:cNvPr id="37" name="Picture 36" descr="A picture containing shape&#10;&#10;Description automatically generated">
            <a:extLst>
              <a:ext uri="{FF2B5EF4-FFF2-40B4-BE49-F238E27FC236}">
                <a16:creationId xmlns:a16="http://schemas.microsoft.com/office/drawing/2014/main" id="{9E7BF530-5434-1F39-9958-7D80E80DAF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2443349" y="4139341"/>
            <a:ext cx="321362" cy="277934"/>
          </a:xfrm>
          <a:prstGeom prst="rect">
            <a:avLst/>
          </a:prstGeom>
        </p:spPr>
      </p:pic>
      <p:sp>
        <p:nvSpPr>
          <p:cNvPr id="38" name="Freeform 44">
            <a:extLst>
              <a:ext uri="{FF2B5EF4-FFF2-40B4-BE49-F238E27FC236}">
                <a16:creationId xmlns:a16="http://schemas.microsoft.com/office/drawing/2014/main" id="{5683FFB4-A019-6DAC-B42E-2ED2AEEDFDDA}"/>
              </a:ext>
            </a:extLst>
          </p:cNvPr>
          <p:cNvSpPr/>
          <p:nvPr/>
        </p:nvSpPr>
        <p:spPr>
          <a:xfrm>
            <a:off x="3477527" y="4592364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9" name="Freeform 44">
            <a:extLst>
              <a:ext uri="{FF2B5EF4-FFF2-40B4-BE49-F238E27FC236}">
                <a16:creationId xmlns:a16="http://schemas.microsoft.com/office/drawing/2014/main" id="{2BA5FFE4-7AF0-1E29-BB81-8F4ED15A4563}"/>
              </a:ext>
            </a:extLst>
          </p:cNvPr>
          <p:cNvSpPr/>
          <p:nvPr/>
        </p:nvSpPr>
        <p:spPr>
          <a:xfrm>
            <a:off x="4995494" y="4521531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0" name="Freeform 44">
            <a:extLst>
              <a:ext uri="{FF2B5EF4-FFF2-40B4-BE49-F238E27FC236}">
                <a16:creationId xmlns:a16="http://schemas.microsoft.com/office/drawing/2014/main" id="{6C98F8B3-DEA8-004A-BB2F-3DB39B4E80C5}"/>
              </a:ext>
            </a:extLst>
          </p:cNvPr>
          <p:cNvSpPr/>
          <p:nvPr/>
        </p:nvSpPr>
        <p:spPr>
          <a:xfrm>
            <a:off x="6356467" y="462255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1" name="Freeform 44">
            <a:extLst>
              <a:ext uri="{FF2B5EF4-FFF2-40B4-BE49-F238E27FC236}">
                <a16:creationId xmlns:a16="http://schemas.microsoft.com/office/drawing/2014/main" id="{1E87F1A3-2F6C-1914-7ED8-ED5C820FC77E}"/>
              </a:ext>
            </a:extLst>
          </p:cNvPr>
          <p:cNvSpPr/>
          <p:nvPr/>
        </p:nvSpPr>
        <p:spPr>
          <a:xfrm>
            <a:off x="7790791" y="4525957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2" name="Freeform 44">
            <a:extLst>
              <a:ext uri="{FF2B5EF4-FFF2-40B4-BE49-F238E27FC236}">
                <a16:creationId xmlns:a16="http://schemas.microsoft.com/office/drawing/2014/main" id="{AE881CBA-6597-EDDE-D0E7-9C8CFEC8E599}"/>
              </a:ext>
            </a:extLst>
          </p:cNvPr>
          <p:cNvSpPr/>
          <p:nvPr/>
        </p:nvSpPr>
        <p:spPr>
          <a:xfrm>
            <a:off x="3472380" y="5133875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3" name="Freeform 44">
            <a:extLst>
              <a:ext uri="{FF2B5EF4-FFF2-40B4-BE49-F238E27FC236}">
                <a16:creationId xmlns:a16="http://schemas.microsoft.com/office/drawing/2014/main" id="{1D3D99B3-38A6-F2D8-D563-08857B90DDC9}"/>
              </a:ext>
            </a:extLst>
          </p:cNvPr>
          <p:cNvSpPr/>
          <p:nvPr/>
        </p:nvSpPr>
        <p:spPr>
          <a:xfrm>
            <a:off x="6364613" y="5113192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4" name="Freeform 44">
            <a:extLst>
              <a:ext uri="{FF2B5EF4-FFF2-40B4-BE49-F238E27FC236}">
                <a16:creationId xmlns:a16="http://schemas.microsoft.com/office/drawing/2014/main" id="{C4C58C57-DC22-9108-FF9A-C9235FB628F4}"/>
              </a:ext>
            </a:extLst>
          </p:cNvPr>
          <p:cNvSpPr/>
          <p:nvPr/>
        </p:nvSpPr>
        <p:spPr>
          <a:xfrm>
            <a:off x="9302857" y="3507006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5" name="Freeform 44">
            <a:extLst>
              <a:ext uri="{FF2B5EF4-FFF2-40B4-BE49-F238E27FC236}">
                <a16:creationId xmlns:a16="http://schemas.microsoft.com/office/drawing/2014/main" id="{84FAA01B-CA8A-9A87-A8D9-8C61423A1B7F}"/>
              </a:ext>
            </a:extLst>
          </p:cNvPr>
          <p:cNvSpPr/>
          <p:nvPr/>
        </p:nvSpPr>
        <p:spPr>
          <a:xfrm>
            <a:off x="6300140" y="349527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6" name="Freeform 44">
            <a:extLst>
              <a:ext uri="{FF2B5EF4-FFF2-40B4-BE49-F238E27FC236}">
                <a16:creationId xmlns:a16="http://schemas.microsoft.com/office/drawing/2014/main" id="{B6B1EF34-4077-AD3D-0E39-AE01EF3C841E}"/>
              </a:ext>
            </a:extLst>
          </p:cNvPr>
          <p:cNvSpPr/>
          <p:nvPr/>
        </p:nvSpPr>
        <p:spPr>
          <a:xfrm>
            <a:off x="3537091" y="3483247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7" name="Freeform 44">
            <a:extLst>
              <a:ext uri="{FF2B5EF4-FFF2-40B4-BE49-F238E27FC236}">
                <a16:creationId xmlns:a16="http://schemas.microsoft.com/office/drawing/2014/main" id="{8232EDAF-DEB7-8EF8-AB52-D340E3E28C70}"/>
              </a:ext>
            </a:extLst>
          </p:cNvPr>
          <p:cNvSpPr/>
          <p:nvPr/>
        </p:nvSpPr>
        <p:spPr>
          <a:xfrm>
            <a:off x="7779330" y="295544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9" name="Freeform 44">
            <a:extLst>
              <a:ext uri="{FF2B5EF4-FFF2-40B4-BE49-F238E27FC236}">
                <a16:creationId xmlns:a16="http://schemas.microsoft.com/office/drawing/2014/main" id="{1B621FAE-4358-3308-BDB2-28942C5DAAB1}"/>
              </a:ext>
            </a:extLst>
          </p:cNvPr>
          <p:cNvSpPr/>
          <p:nvPr/>
        </p:nvSpPr>
        <p:spPr>
          <a:xfrm>
            <a:off x="4940961" y="290788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1" name="Freeform 44">
            <a:extLst>
              <a:ext uri="{FF2B5EF4-FFF2-40B4-BE49-F238E27FC236}">
                <a16:creationId xmlns:a16="http://schemas.microsoft.com/office/drawing/2014/main" id="{C63EEADB-6F65-76C0-A494-FB6F3F019C87}"/>
              </a:ext>
            </a:extLst>
          </p:cNvPr>
          <p:cNvSpPr/>
          <p:nvPr/>
        </p:nvSpPr>
        <p:spPr>
          <a:xfrm>
            <a:off x="6300139" y="2927099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2" name="Freeform 44">
            <a:extLst>
              <a:ext uri="{FF2B5EF4-FFF2-40B4-BE49-F238E27FC236}">
                <a16:creationId xmlns:a16="http://schemas.microsoft.com/office/drawing/2014/main" id="{B1B6E252-25E1-0672-6DE4-24C5764E45A1}"/>
              </a:ext>
            </a:extLst>
          </p:cNvPr>
          <p:cNvSpPr/>
          <p:nvPr/>
        </p:nvSpPr>
        <p:spPr>
          <a:xfrm>
            <a:off x="3544082" y="2955028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3" name="Freeform 44">
            <a:extLst>
              <a:ext uri="{FF2B5EF4-FFF2-40B4-BE49-F238E27FC236}">
                <a16:creationId xmlns:a16="http://schemas.microsoft.com/office/drawing/2014/main" id="{8BF1759B-A399-8CC7-D924-58BA235F3F40}"/>
              </a:ext>
            </a:extLst>
          </p:cNvPr>
          <p:cNvSpPr/>
          <p:nvPr/>
        </p:nvSpPr>
        <p:spPr>
          <a:xfrm>
            <a:off x="3492773" y="84164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4" name="Freeform 44">
            <a:extLst>
              <a:ext uri="{FF2B5EF4-FFF2-40B4-BE49-F238E27FC236}">
                <a16:creationId xmlns:a16="http://schemas.microsoft.com/office/drawing/2014/main" id="{0601D7CA-01C3-399E-6C57-7E94C63CCE07}"/>
              </a:ext>
            </a:extLst>
          </p:cNvPr>
          <p:cNvSpPr/>
          <p:nvPr/>
        </p:nvSpPr>
        <p:spPr>
          <a:xfrm>
            <a:off x="5042510" y="1282432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5" name="Freeform 44">
            <a:extLst>
              <a:ext uri="{FF2B5EF4-FFF2-40B4-BE49-F238E27FC236}">
                <a16:creationId xmlns:a16="http://schemas.microsoft.com/office/drawing/2014/main" id="{93F7D765-5070-41C2-83B3-F1147DD6BC7C}"/>
              </a:ext>
            </a:extLst>
          </p:cNvPr>
          <p:cNvSpPr/>
          <p:nvPr/>
        </p:nvSpPr>
        <p:spPr>
          <a:xfrm>
            <a:off x="6367115" y="1329956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6" name="Freeform 44">
            <a:extLst>
              <a:ext uri="{FF2B5EF4-FFF2-40B4-BE49-F238E27FC236}">
                <a16:creationId xmlns:a16="http://schemas.microsoft.com/office/drawing/2014/main" id="{5A9C7E64-908A-53A9-8EB6-E8759CB80685}"/>
              </a:ext>
            </a:extLst>
          </p:cNvPr>
          <p:cNvSpPr/>
          <p:nvPr/>
        </p:nvSpPr>
        <p:spPr>
          <a:xfrm>
            <a:off x="7807780" y="1316226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8" name="Freeform 23">
            <a:extLst>
              <a:ext uri="{FF2B5EF4-FFF2-40B4-BE49-F238E27FC236}">
                <a16:creationId xmlns:a16="http://schemas.microsoft.com/office/drawing/2014/main" id="{650173B0-3F54-CA54-F39E-F76F644F9B86}"/>
              </a:ext>
            </a:extLst>
          </p:cNvPr>
          <p:cNvSpPr/>
          <p:nvPr/>
        </p:nvSpPr>
        <p:spPr>
          <a:xfrm flipH="1">
            <a:off x="3666569" y="554845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9" name="Freeform 23">
            <a:extLst>
              <a:ext uri="{FF2B5EF4-FFF2-40B4-BE49-F238E27FC236}">
                <a16:creationId xmlns:a16="http://schemas.microsoft.com/office/drawing/2014/main" id="{89E54E5B-0051-BDAC-45FA-98DD24741C4B}"/>
              </a:ext>
            </a:extLst>
          </p:cNvPr>
          <p:cNvSpPr/>
          <p:nvPr/>
        </p:nvSpPr>
        <p:spPr>
          <a:xfrm flipH="1">
            <a:off x="7939962" y="1041575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0" name="Freeform 23">
            <a:extLst>
              <a:ext uri="{FF2B5EF4-FFF2-40B4-BE49-F238E27FC236}">
                <a16:creationId xmlns:a16="http://schemas.microsoft.com/office/drawing/2014/main" id="{44EEDD20-B7D3-4A9A-84FF-917789EC56F2}"/>
              </a:ext>
            </a:extLst>
          </p:cNvPr>
          <p:cNvSpPr/>
          <p:nvPr/>
        </p:nvSpPr>
        <p:spPr>
          <a:xfrm flipH="1">
            <a:off x="3567322" y="2347723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1" name="Freeform 23">
            <a:extLst>
              <a:ext uri="{FF2B5EF4-FFF2-40B4-BE49-F238E27FC236}">
                <a16:creationId xmlns:a16="http://schemas.microsoft.com/office/drawing/2014/main" id="{19E7E3F3-53A2-CA5A-E72A-992444FE9612}"/>
              </a:ext>
            </a:extLst>
          </p:cNvPr>
          <p:cNvSpPr/>
          <p:nvPr/>
        </p:nvSpPr>
        <p:spPr>
          <a:xfrm flipH="1">
            <a:off x="3346133" y="2868669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2" name="Freeform 23">
            <a:extLst>
              <a:ext uri="{FF2B5EF4-FFF2-40B4-BE49-F238E27FC236}">
                <a16:creationId xmlns:a16="http://schemas.microsoft.com/office/drawing/2014/main" id="{FD36DF43-1B74-55CF-203A-AEB72A7C0D7A}"/>
              </a:ext>
            </a:extLst>
          </p:cNvPr>
          <p:cNvSpPr/>
          <p:nvPr/>
        </p:nvSpPr>
        <p:spPr>
          <a:xfrm flipH="1">
            <a:off x="7830703" y="2281689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3" name="Freeform 23">
            <a:extLst>
              <a:ext uri="{FF2B5EF4-FFF2-40B4-BE49-F238E27FC236}">
                <a16:creationId xmlns:a16="http://schemas.microsoft.com/office/drawing/2014/main" id="{7EAEE8DF-8EA8-EDA8-9357-4E5BB38EC1B7}"/>
              </a:ext>
            </a:extLst>
          </p:cNvPr>
          <p:cNvSpPr/>
          <p:nvPr/>
        </p:nvSpPr>
        <p:spPr>
          <a:xfrm flipH="1">
            <a:off x="8000202" y="294269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8" name="Freeform 23">
            <a:extLst>
              <a:ext uri="{FF2B5EF4-FFF2-40B4-BE49-F238E27FC236}">
                <a16:creationId xmlns:a16="http://schemas.microsoft.com/office/drawing/2014/main" id="{3EFD6CE5-B3AC-725C-2E8F-524512566290}"/>
              </a:ext>
            </a:extLst>
          </p:cNvPr>
          <p:cNvSpPr/>
          <p:nvPr/>
        </p:nvSpPr>
        <p:spPr>
          <a:xfrm flipH="1">
            <a:off x="7922524" y="3417938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9" name="Freeform 23">
            <a:extLst>
              <a:ext uri="{FF2B5EF4-FFF2-40B4-BE49-F238E27FC236}">
                <a16:creationId xmlns:a16="http://schemas.microsoft.com/office/drawing/2014/main" id="{EB6AAA54-9E4B-9C4C-0B2D-866F5103E0D5}"/>
              </a:ext>
            </a:extLst>
          </p:cNvPr>
          <p:cNvSpPr/>
          <p:nvPr/>
        </p:nvSpPr>
        <p:spPr>
          <a:xfrm flipH="1">
            <a:off x="3796519" y="4394730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0" name="Freeform 23">
            <a:extLst>
              <a:ext uri="{FF2B5EF4-FFF2-40B4-BE49-F238E27FC236}">
                <a16:creationId xmlns:a16="http://schemas.microsoft.com/office/drawing/2014/main" id="{E62C8C2B-D5C6-E0E2-A47C-2DF2140B7DE7}"/>
              </a:ext>
            </a:extLst>
          </p:cNvPr>
          <p:cNvSpPr/>
          <p:nvPr/>
        </p:nvSpPr>
        <p:spPr>
          <a:xfrm flipH="1">
            <a:off x="3734989" y="5052474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1" name="Freeform 23">
            <a:extLst>
              <a:ext uri="{FF2B5EF4-FFF2-40B4-BE49-F238E27FC236}">
                <a16:creationId xmlns:a16="http://schemas.microsoft.com/office/drawing/2014/main" id="{3451C8C6-A265-77FA-FBD0-333F40A39E92}"/>
              </a:ext>
            </a:extLst>
          </p:cNvPr>
          <p:cNvSpPr/>
          <p:nvPr/>
        </p:nvSpPr>
        <p:spPr>
          <a:xfrm flipH="1">
            <a:off x="5086918" y="4995863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7" name="Freeform 44">
            <a:extLst>
              <a:ext uri="{FF2B5EF4-FFF2-40B4-BE49-F238E27FC236}">
                <a16:creationId xmlns:a16="http://schemas.microsoft.com/office/drawing/2014/main" id="{A4CE5B56-5306-7348-78A7-AA919CDCCD7C}"/>
              </a:ext>
            </a:extLst>
          </p:cNvPr>
          <p:cNvSpPr/>
          <p:nvPr/>
        </p:nvSpPr>
        <p:spPr>
          <a:xfrm>
            <a:off x="6356468" y="1857621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2" name="Freeform 44">
            <a:extLst>
              <a:ext uri="{FF2B5EF4-FFF2-40B4-BE49-F238E27FC236}">
                <a16:creationId xmlns:a16="http://schemas.microsoft.com/office/drawing/2014/main" id="{F54503AD-9CD9-F778-9378-65213CC6DC86}"/>
              </a:ext>
            </a:extLst>
          </p:cNvPr>
          <p:cNvSpPr/>
          <p:nvPr/>
        </p:nvSpPr>
        <p:spPr>
          <a:xfrm>
            <a:off x="7830703" y="1881588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F1D7262A-553B-8877-BB02-80DA1CAB2809}"/>
              </a:ext>
            </a:extLst>
          </p:cNvPr>
          <p:cNvSpPr txBox="1"/>
          <p:nvPr/>
        </p:nvSpPr>
        <p:spPr>
          <a:xfrm>
            <a:off x="566057" y="1140823"/>
            <a:ext cx="837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03/11/25</a:t>
            </a:r>
          </a:p>
          <a:p>
            <a:r>
              <a:rPr lang="en-GB" sz="900" dirty="0"/>
              <a:t>24/11/25</a:t>
            </a:r>
          </a:p>
          <a:p>
            <a:r>
              <a:rPr lang="en-GB" sz="900" dirty="0"/>
              <a:t>15/12/25</a:t>
            </a:r>
          </a:p>
          <a:p>
            <a:r>
              <a:rPr lang="en-GB" sz="900" dirty="0"/>
              <a:t>19/01/26</a:t>
            </a:r>
          </a:p>
          <a:p>
            <a:r>
              <a:rPr lang="en-GB" sz="900" dirty="0"/>
              <a:t>09/02/26</a:t>
            </a:r>
          </a:p>
          <a:p>
            <a:r>
              <a:rPr lang="en-GB" sz="900" dirty="0"/>
              <a:t>09/03/26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F7198170-AA15-BB24-1282-A6B23D1C5AAB}"/>
              </a:ext>
            </a:extLst>
          </p:cNvPr>
          <p:cNvSpPr txBox="1"/>
          <p:nvPr/>
        </p:nvSpPr>
        <p:spPr>
          <a:xfrm>
            <a:off x="516979" y="2750691"/>
            <a:ext cx="837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10/11/25</a:t>
            </a:r>
          </a:p>
          <a:p>
            <a:r>
              <a:rPr lang="en-GB" sz="900" dirty="0"/>
              <a:t>01/12/25</a:t>
            </a:r>
          </a:p>
          <a:p>
            <a:r>
              <a:rPr lang="en-GB" sz="900" dirty="0"/>
              <a:t>05/01/26</a:t>
            </a:r>
          </a:p>
          <a:p>
            <a:r>
              <a:rPr lang="en-GB" sz="900" dirty="0"/>
              <a:t>26/01/26</a:t>
            </a:r>
          </a:p>
          <a:p>
            <a:r>
              <a:rPr lang="en-GB" sz="900" dirty="0"/>
              <a:t>23/02/26</a:t>
            </a:r>
          </a:p>
          <a:p>
            <a:r>
              <a:rPr lang="en-GB" sz="900" dirty="0"/>
              <a:t>16/03/26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B422B1B8-3A41-4CD0-A181-6A87F84F7AF7}"/>
              </a:ext>
            </a:extLst>
          </p:cNvPr>
          <p:cNvSpPr txBox="1"/>
          <p:nvPr/>
        </p:nvSpPr>
        <p:spPr>
          <a:xfrm>
            <a:off x="511889" y="4406115"/>
            <a:ext cx="837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17/11/25</a:t>
            </a:r>
          </a:p>
          <a:p>
            <a:r>
              <a:rPr lang="en-GB" sz="900" dirty="0"/>
              <a:t>08/12/25</a:t>
            </a:r>
          </a:p>
          <a:p>
            <a:r>
              <a:rPr lang="en-GB" sz="900" dirty="0"/>
              <a:t>12/01/26</a:t>
            </a:r>
          </a:p>
          <a:p>
            <a:r>
              <a:rPr lang="en-GB" sz="900" dirty="0"/>
              <a:t>02/02/26</a:t>
            </a:r>
          </a:p>
          <a:p>
            <a:r>
              <a:rPr lang="en-GB" sz="900" dirty="0"/>
              <a:t>02/03/26</a:t>
            </a:r>
          </a:p>
          <a:p>
            <a:r>
              <a:rPr lang="en-GB" sz="900" dirty="0"/>
              <a:t>23/03/26</a:t>
            </a:r>
          </a:p>
        </p:txBody>
      </p:sp>
    </p:spTree>
    <p:extLst>
      <p:ext uri="{BB962C8B-B14F-4D97-AF65-F5344CB8AC3E}">
        <p14:creationId xmlns:p14="http://schemas.microsoft.com/office/powerpoint/2010/main" val="3271526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fcc8f99-6edd-417c-8b08-e4af51aa64dc">
      <Terms xmlns="http://schemas.microsoft.com/office/infopath/2007/PartnerControls"/>
    </lcf76f155ced4ddcb4097134ff3c332f>
    <TaxCatchAll xmlns="93f07fc0-f3cc-4d0b-9a4f-54b5dee9d13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3701AC9A5908340A53101F6F3BF7720" ma:contentTypeVersion="18" ma:contentTypeDescription="Create a new document." ma:contentTypeScope="" ma:versionID="b57c96567e60fd70d2ca694c7e237d6d">
  <xsd:schema xmlns:xsd="http://www.w3.org/2001/XMLSchema" xmlns:xs="http://www.w3.org/2001/XMLSchema" xmlns:p="http://schemas.microsoft.com/office/2006/metadata/properties" xmlns:ns2="cfcc8f99-6edd-417c-8b08-e4af51aa64dc" xmlns:ns3="93f07fc0-f3cc-4d0b-9a4f-54b5dee9d132" targetNamespace="http://schemas.microsoft.com/office/2006/metadata/properties" ma:root="true" ma:fieldsID="3337f880a158a4f3dbcde4c01c29142b" ns2:_="" ns3:_="">
    <xsd:import namespace="cfcc8f99-6edd-417c-8b08-e4af51aa64dc"/>
    <xsd:import namespace="93f07fc0-f3cc-4d0b-9a4f-54b5dee9d13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c8f99-6edd-417c-8b08-e4af51aa64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f07fc0-f3cc-4d0b-9a4f-54b5dee9d13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1412bf3a-dce2-436e-b669-e1b034c8f5c5}" ma:internalName="TaxCatchAll" ma:showField="CatchAllData" ma:web="93f07fc0-f3cc-4d0b-9a4f-54b5dee9d13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8B72B72-EFE2-4371-B500-B2B9B1CA3EDB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elements/1.1/"/>
    <ds:schemaRef ds:uri="cfcc8f99-6edd-417c-8b08-e4af51aa64dc"/>
    <ds:schemaRef ds:uri="http://schemas.microsoft.com/office/infopath/2007/PartnerControls"/>
    <ds:schemaRef ds:uri="http://purl.org/dc/terms/"/>
    <ds:schemaRef ds:uri="93f07fc0-f3cc-4d0b-9a4f-54b5dee9d132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C8DFD55-64F3-4735-AFE8-3211BB82C419}">
  <ds:schemaRefs>
    <ds:schemaRef ds:uri="93f07fc0-f3cc-4d0b-9a4f-54b5dee9d132"/>
    <ds:schemaRef ds:uri="cfcc8f99-6edd-417c-8b08-e4af51aa64d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361</Words>
  <Application>Microsoft Office PowerPoint</Application>
  <PresentationFormat>A4 Paper (210x297 mm)</PresentationFormat>
  <Paragraphs>123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Philippa Roe</cp:lastModifiedBy>
  <cp:revision>5</cp:revision>
  <cp:lastPrinted>2024-12-12T13:06:13Z</cp:lastPrinted>
  <dcterms:created xsi:type="dcterms:W3CDTF">2014-08-19T19:35:20Z</dcterms:created>
  <dcterms:modified xsi:type="dcterms:W3CDTF">2025-11-04T12:25:21Z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0x01010043701AC9A5908340A53101F6F3BF7720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  <property fmtid="{D5CDD505-2E9C-101B-9397-08002B2CF9AE}" pid="6" name="MediaServiceImageTags">
    <vt:lpwstr/>
  </property>
</Properties>
</file>