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4" r:id="rId1"/>
  </p:sldMasterIdLst>
  <p:notesMasterIdLst>
    <p:notesMasterId r:id="rId22"/>
  </p:notesMasterIdLst>
  <p:sldIdLst>
    <p:sldId id="256" r:id="rId2"/>
    <p:sldId id="265" r:id="rId3"/>
    <p:sldId id="264" r:id="rId4"/>
    <p:sldId id="261" r:id="rId5"/>
    <p:sldId id="258" r:id="rId6"/>
    <p:sldId id="388" r:id="rId7"/>
    <p:sldId id="262" r:id="rId8"/>
    <p:sldId id="409" r:id="rId9"/>
    <p:sldId id="393" r:id="rId10"/>
    <p:sldId id="267" r:id="rId11"/>
    <p:sldId id="268" r:id="rId12"/>
    <p:sldId id="269" r:id="rId13"/>
    <p:sldId id="259" r:id="rId14"/>
    <p:sldId id="260" r:id="rId15"/>
    <p:sldId id="389" r:id="rId16"/>
    <p:sldId id="390" r:id="rId17"/>
    <p:sldId id="410" r:id="rId18"/>
    <p:sldId id="263" r:id="rId19"/>
    <p:sldId id="391" r:id="rId20"/>
    <p:sldId id="38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3" autoAdjust="0"/>
    <p:restoredTop sz="94660"/>
  </p:normalViewPr>
  <p:slideViewPr>
    <p:cSldViewPr snapToGrid="0">
      <p:cViewPr varScale="1">
        <p:scale>
          <a:sx n="88" d="100"/>
          <a:sy n="88" d="100"/>
        </p:scale>
        <p:origin x="26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ya Parkinson" userId="f0b9f1cc-1dd6-4db3-91f2-730ed86f475f" providerId="ADAL" clId="{00ABDB4F-77D7-4A1A-8074-8190EDB21A83}"/>
    <pc:docChg chg="mod">
      <pc:chgData name="Tanya Parkinson" userId="f0b9f1cc-1dd6-4db3-91f2-730ed86f475f" providerId="ADAL" clId="{00ABDB4F-77D7-4A1A-8074-8190EDB21A83}" dt="2021-02-02T10:47:47.811"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CAD768-A369-4C2F-A709-65994F0A98A8}" type="datetimeFigureOut">
              <a:rPr lang="en-GB" smtClean="0"/>
              <a:t>08/03/2022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A38B55-9FAB-4C90-B957-81A7D0B5C7D5}" type="slidenum">
              <a:rPr lang="en-GB" smtClean="0"/>
              <a:t>‹#›</a:t>
            </a:fld>
            <a:endParaRPr lang="en-GB"/>
          </a:p>
        </p:txBody>
      </p:sp>
    </p:spTree>
    <p:extLst>
      <p:ext uri="{BB962C8B-B14F-4D97-AF65-F5344CB8AC3E}">
        <p14:creationId xmlns:p14="http://schemas.microsoft.com/office/powerpoint/2010/main" val="1679085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91B5CBB-6085-48B7-A9DF-D635824A7100}"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3786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1F83F1-C875-496A-A4CA-95D03142011A}"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95504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B0269DA-6E36-4941-B04D-50053A608BA4}"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69051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04E432C-BCC0-485F-B219-BDDB1B5B2E47}" type="datetime1">
              <a:rPr lang="en-US" smtClean="0"/>
              <a:t>3/8/2022</a:t>
            </a:fld>
            <a:endParaRPr lang="en-US" dirty="0"/>
          </a:p>
        </p:txBody>
      </p:sp>
      <p:sp>
        <p:nvSpPr>
          <p:cNvPr id="6" name="Footer Placeholder 5"/>
          <p:cNvSpPr>
            <a:spLocks noGrp="1"/>
          </p:cNvSpPr>
          <p:nvPr>
            <p:ph type="ftr" sz="quarter" idx="11"/>
          </p:nvPr>
        </p:nvSpPr>
        <p:spPr/>
        <p:txBody>
          <a:bodyPr/>
          <a:lstStyle/>
          <a:p>
            <a:r>
              <a:rPr lang="en-GB" smtClean="0"/>
              <a:t>Tanya Parkinson   Purple Tree Therapy  1.2.21</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5090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944064-4293-4BA9-8897-0C8F4FFFBDF3}" type="datetime1">
              <a:rPr lang="en-US" smtClean="0"/>
              <a:t>3/8/2022</a:t>
            </a:fld>
            <a:endParaRPr lang="en-US" dirty="0"/>
          </a:p>
        </p:txBody>
      </p:sp>
      <p:sp>
        <p:nvSpPr>
          <p:cNvPr id="8" name="Footer Placeholder 7"/>
          <p:cNvSpPr>
            <a:spLocks noGrp="1"/>
          </p:cNvSpPr>
          <p:nvPr>
            <p:ph type="ftr" sz="quarter" idx="11"/>
          </p:nvPr>
        </p:nvSpPr>
        <p:spPr/>
        <p:txBody>
          <a:bodyPr/>
          <a:lstStyle/>
          <a:p>
            <a:r>
              <a:rPr lang="en-GB" smtClean="0"/>
              <a:t>Tanya Parkinson   Purple Tree Therapy  1.2.21</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9983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031A5C4-FDCC-41D9-9A24-09283BAAC288}" type="datetime1">
              <a:rPr lang="en-US" smtClean="0"/>
              <a:t>3/8/2022</a:t>
            </a:fld>
            <a:endParaRPr lang="en-US" dirty="0"/>
          </a:p>
        </p:txBody>
      </p:sp>
      <p:sp>
        <p:nvSpPr>
          <p:cNvPr id="4" name="Footer Placeholder 3"/>
          <p:cNvSpPr>
            <a:spLocks noGrp="1"/>
          </p:cNvSpPr>
          <p:nvPr>
            <p:ph type="ftr" sz="quarter" idx="11"/>
          </p:nvPr>
        </p:nvSpPr>
        <p:spPr/>
        <p:txBody>
          <a:bodyPr/>
          <a:lstStyle/>
          <a:p>
            <a:r>
              <a:rPr lang="en-GB" smtClean="0"/>
              <a:t>Tanya Parkinson   Purple Tree Therapy  1.2.21</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3869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648A84-3B9A-4C6E-B1D3-5E11215E3D7A}" type="datetime1">
              <a:rPr lang="en-US" smtClean="0"/>
              <a:t>3/8/2022</a:t>
            </a:fld>
            <a:endParaRPr lang="en-US" dirty="0"/>
          </a:p>
        </p:txBody>
      </p:sp>
      <p:sp>
        <p:nvSpPr>
          <p:cNvPr id="3" name="Footer Placeholder 2"/>
          <p:cNvSpPr>
            <a:spLocks noGrp="1"/>
          </p:cNvSpPr>
          <p:nvPr>
            <p:ph type="ftr" sz="quarter" idx="11"/>
          </p:nvPr>
        </p:nvSpPr>
        <p:spPr/>
        <p:txBody>
          <a:bodyPr/>
          <a:lstStyle/>
          <a:p>
            <a:r>
              <a:rPr lang="en-GB" smtClean="0"/>
              <a:t>Tanya Parkinson   Purple Tree Therapy  1.2.21</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9421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CB7B19D-0CF9-4B66-9EFD-5CBA67259BD3}" type="datetime1">
              <a:rPr lang="en-US" smtClean="0"/>
              <a:t>3/8/2022</a:t>
            </a:fld>
            <a:endParaRPr lang="en-US" dirty="0"/>
          </a:p>
        </p:txBody>
      </p:sp>
      <p:sp>
        <p:nvSpPr>
          <p:cNvPr id="6" name="Footer Placeholder 5"/>
          <p:cNvSpPr>
            <a:spLocks noGrp="1"/>
          </p:cNvSpPr>
          <p:nvPr>
            <p:ph type="ftr" sz="quarter" idx="11"/>
          </p:nvPr>
        </p:nvSpPr>
        <p:spPr/>
        <p:txBody>
          <a:bodyPr/>
          <a:lstStyle/>
          <a:p>
            <a:r>
              <a:rPr lang="en-GB" smtClean="0"/>
              <a:t>Tanya Parkinson   Purple Tree Therapy  1.2.21</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9391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B9C5EF6-7758-4A27-9DF5-993CCFBABB2D}" type="datetime1">
              <a:rPr lang="en-US" smtClean="0"/>
              <a:t>3/8/2022</a:t>
            </a:fld>
            <a:endParaRPr lang="en-US" dirty="0"/>
          </a:p>
        </p:txBody>
      </p:sp>
      <p:sp>
        <p:nvSpPr>
          <p:cNvPr id="6" name="Footer Placeholder 5"/>
          <p:cNvSpPr>
            <a:spLocks noGrp="1"/>
          </p:cNvSpPr>
          <p:nvPr>
            <p:ph type="ftr" sz="quarter" idx="11"/>
          </p:nvPr>
        </p:nvSpPr>
        <p:spPr/>
        <p:txBody>
          <a:bodyPr/>
          <a:lstStyle/>
          <a:p>
            <a:r>
              <a:rPr lang="en-GB" smtClean="0"/>
              <a:t>Tanya Parkinson   Purple Tree Therapy  1.2.21</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549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A9392-7631-41DA-807D-27B49C3A7F62}"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42780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FF51CC-B7C0-456A-8C13-CC8BF5B20E07}"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98883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28375E9-2922-46A2-82D5-C5734272F4ED}"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98588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66BD42-7980-47D6-86B1-3FADA03D6073}"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79660176"/>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66BD42-7980-47D6-86B1-3FADA03D6073}"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5848719"/>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C18400-94A0-48DB-A221-A97275F97AC3}"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810821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E6142E-1168-4D00-9176-33A071176ED8}" type="datetime1">
              <a:rPr lang="en-US" smtClean="0"/>
              <a:t>3/8/2022</a:t>
            </a:fld>
            <a:endParaRPr lang="en-US" dirty="0"/>
          </a:p>
        </p:txBody>
      </p:sp>
      <p:sp>
        <p:nvSpPr>
          <p:cNvPr id="5" name="Footer Placeholder 4"/>
          <p:cNvSpPr>
            <a:spLocks noGrp="1"/>
          </p:cNvSpPr>
          <p:nvPr>
            <p:ph type="ftr" sz="quarter" idx="11"/>
          </p:nvPr>
        </p:nvSpPr>
        <p:spPr/>
        <p:txBody>
          <a:bodyPr/>
          <a:lstStyle/>
          <a:p>
            <a:r>
              <a:rPr lang="en-GB" smtClean="0"/>
              <a:t>Tanya Parkinson   Purple Tree Therapy  1.2.21</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1451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766BD42-7980-47D6-86B1-3FADA03D6073}" type="datetime1">
              <a:rPr lang="en-US" smtClean="0"/>
              <a:t>3/8/2022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GB" smtClean="0"/>
              <a:t>Tanya Parkinson   Purple Tree Therapy  1.2.21</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519462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Lst>
  <p:hf sldNum="0"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609600"/>
            <a:ext cx="8761413" cy="1071032"/>
          </a:xfrm>
        </p:spPr>
        <p:txBody>
          <a:bodyPr>
            <a:normAutofit fontScale="90000"/>
          </a:bodyPr>
          <a:lstStyle/>
          <a:p>
            <a:r>
              <a:rPr lang="en-US" dirty="0"/>
              <a:t>What we will cover:- Children’s Worries, Anxieties and </a:t>
            </a:r>
            <a:r>
              <a:rPr lang="en-US" dirty="0" err="1"/>
              <a:t>behaviours</a:t>
            </a:r>
            <a:r>
              <a:rPr lang="en-US" dirty="0"/>
              <a:t> </a:t>
            </a:r>
            <a:endParaRPr lang="en-GB" dirty="0"/>
          </a:p>
        </p:txBody>
      </p:sp>
      <p:sp>
        <p:nvSpPr>
          <p:cNvPr id="4" name="Content Placeholder 3"/>
          <p:cNvSpPr>
            <a:spLocks noGrp="1"/>
          </p:cNvSpPr>
          <p:nvPr>
            <p:ph idx="1"/>
          </p:nvPr>
        </p:nvSpPr>
        <p:spPr/>
        <p:txBody>
          <a:bodyPr>
            <a:normAutofit/>
          </a:bodyPr>
          <a:lstStyle/>
          <a:p>
            <a:r>
              <a:rPr lang="en-US" dirty="0" err="1"/>
              <a:t>Behaviour</a:t>
            </a:r>
            <a:r>
              <a:rPr lang="en-US" dirty="0"/>
              <a:t> is the reaction we see to a child’s feeling</a:t>
            </a:r>
          </a:p>
          <a:p>
            <a:r>
              <a:rPr lang="en-US" dirty="0"/>
              <a:t>How might our children be feeling?</a:t>
            </a:r>
          </a:p>
          <a:p>
            <a:r>
              <a:rPr lang="en-US" dirty="0"/>
              <a:t>What does it mean if my child is showing challenging </a:t>
            </a:r>
            <a:r>
              <a:rPr lang="en-US" dirty="0" err="1"/>
              <a:t>behaviours</a:t>
            </a:r>
            <a:endParaRPr lang="en-US" dirty="0"/>
          </a:p>
          <a:p>
            <a:r>
              <a:rPr lang="en-US" dirty="0"/>
              <a:t>How can I support my child with their worries and anxieties</a:t>
            </a:r>
          </a:p>
          <a:p>
            <a:r>
              <a:rPr lang="en-US" dirty="0"/>
              <a:t>Parents ‘First Aid Tool kit’</a:t>
            </a:r>
          </a:p>
          <a:p>
            <a:r>
              <a:rPr lang="en-US" dirty="0"/>
              <a:t>Strategies to manage the difficult </a:t>
            </a:r>
            <a:r>
              <a:rPr lang="en-US" dirty="0" err="1"/>
              <a:t>behaviours</a:t>
            </a:r>
            <a:endParaRPr lang="en-US" dirty="0"/>
          </a:p>
          <a:p>
            <a:r>
              <a:rPr lang="en-US" dirty="0"/>
              <a:t>What to do if you are really worried</a:t>
            </a:r>
            <a:endParaRPr lang="en-GB" dirty="0"/>
          </a:p>
        </p:txBody>
      </p:sp>
    </p:spTree>
    <p:extLst>
      <p:ext uri="{BB962C8B-B14F-4D97-AF65-F5344CB8AC3E}">
        <p14:creationId xmlns:p14="http://schemas.microsoft.com/office/powerpoint/2010/main" val="878728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your lockdown experience?</a:t>
            </a:r>
            <a:endParaRPr lang="en-GB" dirty="0"/>
          </a:p>
        </p:txBody>
      </p:sp>
      <p:sp>
        <p:nvSpPr>
          <p:cNvPr id="3" name="Content Placeholder 2"/>
          <p:cNvSpPr>
            <a:spLocks noGrp="1"/>
          </p:cNvSpPr>
          <p:nvPr>
            <p:ph idx="1"/>
          </p:nvPr>
        </p:nvSpPr>
        <p:spPr/>
        <p:txBody>
          <a:bodyPr>
            <a:normAutofit fontScale="92500" lnSpcReduction="10000"/>
          </a:bodyPr>
          <a:lstStyle/>
          <a:p>
            <a:r>
              <a:rPr lang="en-US" dirty="0"/>
              <a:t>It was great, my house never looked so clean!</a:t>
            </a:r>
          </a:p>
          <a:p>
            <a:r>
              <a:rPr lang="en-US" dirty="0"/>
              <a:t>I felt trapped, scared and fearful</a:t>
            </a:r>
          </a:p>
          <a:p>
            <a:r>
              <a:rPr lang="en-US" dirty="0"/>
              <a:t>It was lovely to have all the extra time with my family</a:t>
            </a:r>
          </a:p>
          <a:p>
            <a:r>
              <a:rPr lang="en-US" dirty="0"/>
              <a:t>I just hoped I wouldn’t make him angry again, I am treading on eggshells</a:t>
            </a:r>
          </a:p>
          <a:p>
            <a:r>
              <a:rPr lang="en-US" dirty="0"/>
              <a:t>I reconnected with friends and </a:t>
            </a:r>
            <a:r>
              <a:rPr lang="en-US" dirty="0" err="1"/>
              <a:t>neighbours</a:t>
            </a:r>
            <a:endParaRPr lang="en-US" dirty="0"/>
          </a:p>
          <a:p>
            <a:r>
              <a:rPr lang="en-US" dirty="0"/>
              <a:t>I am so worried my family maybe at risk</a:t>
            </a:r>
          </a:p>
          <a:p>
            <a:r>
              <a:rPr lang="en-US" dirty="0"/>
              <a:t>I felt so isolated</a:t>
            </a:r>
          </a:p>
          <a:p>
            <a:r>
              <a:rPr lang="en-US" dirty="0"/>
              <a:t>Every trip to the shop felt such a gamble</a:t>
            </a:r>
          </a:p>
          <a:p>
            <a:r>
              <a:rPr lang="en-US" dirty="0"/>
              <a:t>I don’t know how the country/me/my family (relationship) will recover from this</a:t>
            </a:r>
          </a:p>
          <a:p>
            <a:r>
              <a:rPr lang="en-US" dirty="0"/>
              <a:t>The whole situation has meant we have financial worries, which we have never had before</a:t>
            </a:r>
            <a:endParaRPr lang="en-GB" dirty="0"/>
          </a:p>
        </p:txBody>
      </p:sp>
    </p:spTree>
    <p:extLst>
      <p:ext uri="{BB962C8B-B14F-4D97-AF65-F5344CB8AC3E}">
        <p14:creationId xmlns:p14="http://schemas.microsoft.com/office/powerpoint/2010/main" val="2871925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Iceberg approach – </a:t>
            </a:r>
            <a:r>
              <a:rPr lang="en-US" dirty="0" err="1"/>
              <a:t>Behaviour</a:t>
            </a:r>
            <a:r>
              <a:rPr lang="en-US" dirty="0"/>
              <a:t> is a reaction to something</a:t>
            </a:r>
            <a:endParaRPr lang="en-GB" dirty="0"/>
          </a:p>
        </p:txBody>
      </p:sp>
      <p:pic>
        <p:nvPicPr>
          <p:cNvPr id="4" name="Content Placeholder 3" descr="More Transfer Credit Approvals = Same Time To Graduate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4954" y="2677087"/>
            <a:ext cx="3587261" cy="3587261"/>
          </a:xfrm>
        </p:spPr>
      </p:pic>
      <p:sp>
        <p:nvSpPr>
          <p:cNvPr id="5" name="TextBox 4"/>
          <p:cNvSpPr txBox="1"/>
          <p:nvPr/>
        </p:nvSpPr>
        <p:spPr>
          <a:xfrm>
            <a:off x="6077883" y="2797285"/>
            <a:ext cx="2910254" cy="3139321"/>
          </a:xfrm>
          <a:prstGeom prst="rect">
            <a:avLst/>
          </a:prstGeom>
          <a:noFill/>
        </p:spPr>
        <p:txBody>
          <a:bodyPr wrap="square" rtlCol="0">
            <a:spAutoFit/>
          </a:bodyPr>
          <a:lstStyle/>
          <a:p>
            <a:pPr marL="285750" indent="-285750">
              <a:buFont typeface="Arial" panose="020B0604020202020204" pitchFamily="34" charset="0"/>
              <a:buChar char="•"/>
            </a:pPr>
            <a:r>
              <a:rPr lang="en-US" dirty="0"/>
              <a:t>The tip of the </a:t>
            </a:r>
            <a:r>
              <a:rPr lang="en-US" dirty="0" err="1"/>
              <a:t>iceburg</a:t>
            </a:r>
            <a:endParaRPr lang="en-US" dirty="0"/>
          </a:p>
          <a:p>
            <a:pPr marL="285750" indent="-285750">
              <a:buFont typeface="Arial" panose="020B0604020202020204" pitchFamily="34" charset="0"/>
              <a:buChar char="•"/>
            </a:pPr>
            <a:r>
              <a:rPr lang="en-US" dirty="0"/>
              <a:t>We can see what is above the iceberg</a:t>
            </a:r>
          </a:p>
          <a:p>
            <a:pPr marL="285750" indent="-285750">
              <a:buFont typeface="Arial" panose="020B0604020202020204" pitchFamily="34" charset="0"/>
              <a:buChar char="•"/>
            </a:pPr>
            <a:r>
              <a:rPr lang="en-US" dirty="0"/>
              <a:t>We cannot see what is below the tip unless we dive down</a:t>
            </a:r>
          </a:p>
          <a:p>
            <a:pPr marL="285750" indent="-285750">
              <a:buFont typeface="Arial" panose="020B0604020202020204" pitchFamily="34" charset="0"/>
              <a:buChar char="•"/>
            </a:pPr>
            <a:r>
              <a:rPr lang="en-US" dirty="0"/>
              <a:t>What are the underlying causes, what is happening below the surface?</a:t>
            </a:r>
          </a:p>
          <a:p>
            <a:pPr marL="285750" indent="-285750">
              <a:buFont typeface="Arial" panose="020B0604020202020204" pitchFamily="34" charset="0"/>
              <a:buChar char="•"/>
            </a:pPr>
            <a:r>
              <a:rPr lang="en-US" dirty="0"/>
              <a:t>What can we do?</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276848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Symptoms of a worried/anxious child</a:t>
            </a:r>
            <a:endParaRPr lang="en-GB" dirty="0"/>
          </a:p>
        </p:txBody>
      </p:sp>
      <p:sp>
        <p:nvSpPr>
          <p:cNvPr id="5" name="AutoShape 4" descr="https://ukc-powerpoint.officeapps.live.com/pods/GetClipboardImage.ashx?Id=ac127a5e-dfd6-4a46-9c99-a49e731b55e0&amp;DC=GUK1&amp;wdoverrides=GetClipboardImageEnabled:true"/>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fontAlgn="base"/>
            <a:r>
              <a:rPr lang="en-GB" dirty="0"/>
              <a:t>Finding</a:t>
            </a:r>
            <a:r>
              <a:rPr lang="en-US" dirty="0"/>
              <a:t> it hard to concentrate</a:t>
            </a:r>
            <a:r>
              <a:rPr lang="en-GB" dirty="0"/>
              <a:t>​</a:t>
            </a:r>
          </a:p>
          <a:p>
            <a:pPr fontAlgn="base"/>
            <a:r>
              <a:rPr lang="en-GB" dirty="0"/>
              <a:t>Not</a:t>
            </a:r>
            <a:r>
              <a:rPr lang="en-US" dirty="0"/>
              <a:t> sleeping, or waking in the night with bad dreams</a:t>
            </a:r>
            <a:r>
              <a:rPr lang="en-GB" dirty="0"/>
              <a:t>​</a:t>
            </a:r>
          </a:p>
          <a:p>
            <a:pPr fontAlgn="base"/>
            <a:r>
              <a:rPr lang="en-GB" dirty="0"/>
              <a:t>Not</a:t>
            </a:r>
            <a:r>
              <a:rPr lang="en-US" dirty="0"/>
              <a:t> eating properly</a:t>
            </a:r>
            <a:r>
              <a:rPr lang="en-GB" dirty="0"/>
              <a:t>​</a:t>
            </a:r>
          </a:p>
          <a:p>
            <a:pPr fontAlgn="base"/>
            <a:r>
              <a:rPr lang="en-GB" dirty="0"/>
              <a:t>Quickly</a:t>
            </a:r>
            <a:r>
              <a:rPr lang="en-US" dirty="0"/>
              <a:t> getting angry or irritable, and being out of control during outburst</a:t>
            </a:r>
            <a:r>
              <a:rPr lang="en-GB" dirty="0"/>
              <a:t>​</a:t>
            </a:r>
          </a:p>
          <a:p>
            <a:pPr fontAlgn="base"/>
            <a:r>
              <a:rPr lang="en-GB" dirty="0"/>
              <a:t>Constantly </a:t>
            </a:r>
            <a:r>
              <a:rPr lang="en-US" dirty="0"/>
              <a:t>worrying or having negative thoughts</a:t>
            </a:r>
            <a:r>
              <a:rPr lang="en-GB" dirty="0"/>
              <a:t>​</a:t>
            </a:r>
          </a:p>
          <a:p>
            <a:pPr fontAlgn="base"/>
            <a:r>
              <a:rPr lang="en-GB" dirty="0"/>
              <a:t>Feeling</a:t>
            </a:r>
            <a:r>
              <a:rPr lang="en-US" dirty="0"/>
              <a:t> tense and fidgety, or using the toilet often</a:t>
            </a:r>
            <a:r>
              <a:rPr lang="en-GB" dirty="0"/>
              <a:t>​</a:t>
            </a:r>
          </a:p>
          <a:p>
            <a:pPr fontAlgn="base"/>
            <a:r>
              <a:rPr lang="en-GB" dirty="0"/>
              <a:t>Always</a:t>
            </a:r>
            <a:r>
              <a:rPr lang="en-US" dirty="0"/>
              <a:t> crying</a:t>
            </a:r>
            <a:r>
              <a:rPr lang="en-GB" dirty="0"/>
              <a:t>​</a:t>
            </a:r>
          </a:p>
          <a:p>
            <a:pPr fontAlgn="base"/>
            <a:r>
              <a:rPr lang="en-GB" dirty="0"/>
              <a:t>Being</a:t>
            </a:r>
            <a:r>
              <a:rPr lang="en-US" dirty="0"/>
              <a:t> clingy</a:t>
            </a:r>
            <a:r>
              <a:rPr lang="en-GB" dirty="0"/>
              <a:t>​</a:t>
            </a:r>
          </a:p>
          <a:p>
            <a:pPr fontAlgn="base"/>
            <a:r>
              <a:rPr lang="en-GB" dirty="0"/>
              <a:t>Complaining </a:t>
            </a:r>
            <a:r>
              <a:rPr lang="en-US" dirty="0"/>
              <a:t>of tummy aches and feeling unwell</a:t>
            </a:r>
            <a:r>
              <a:rPr lang="en-GB" dirty="0"/>
              <a:t>​</a:t>
            </a:r>
          </a:p>
          <a:p>
            <a:pPr fontAlgn="base"/>
            <a:endParaRPr lang="en-US" dirty="0"/>
          </a:p>
          <a:p>
            <a:pPr marL="0" indent="0">
              <a:buNone/>
            </a:pPr>
            <a:endParaRPr lang="en-GB" dirty="0"/>
          </a:p>
        </p:txBody>
      </p:sp>
      <p:sp>
        <p:nvSpPr>
          <p:cNvPr id="4" name="AutoShape 2" descr="https://ukc-powerpoint.officeapps.live.com/pods/GetClipboardImage.ashx?Id=58cea8f4-a157-436c-85df-02d4d8487404&amp;DC=GUK1&amp;wdoverrides=GetClipboardImageEnabled:true"/>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37129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Covid</a:t>
            </a:r>
            <a:r>
              <a:rPr lang="en-US" dirty="0"/>
              <a:t> lockdown and social distancing experiences</a:t>
            </a:r>
            <a:br>
              <a:rPr lang="en-US" dirty="0"/>
            </a:br>
            <a:endParaRPr lang="en-GB" dirty="0"/>
          </a:p>
        </p:txBody>
      </p:sp>
      <p:sp>
        <p:nvSpPr>
          <p:cNvPr id="3" name="Content Placeholder 2"/>
          <p:cNvSpPr>
            <a:spLocks noGrp="1"/>
          </p:cNvSpPr>
          <p:nvPr>
            <p:ph idx="1"/>
          </p:nvPr>
        </p:nvSpPr>
        <p:spPr/>
        <p:txBody>
          <a:bodyPr>
            <a:normAutofit fontScale="92500" lnSpcReduction="10000"/>
          </a:bodyPr>
          <a:lstStyle/>
          <a:p>
            <a:r>
              <a:rPr lang="en-GB" dirty="0"/>
              <a:t>We know that Children’s anxiety isn’t just mental –it’s also physical, cognitive and behavioural. </a:t>
            </a:r>
          </a:p>
          <a:p>
            <a:r>
              <a:rPr lang="en-GB" dirty="0"/>
              <a:t>Physical - you will notice all kinds of things with the children: stomach upsets, headaches, lack of sleep, changes to their eating/weight, even changes in the way they talk. </a:t>
            </a:r>
          </a:p>
          <a:p>
            <a:r>
              <a:rPr lang="en-GB" dirty="0"/>
              <a:t>Cognitive: it’s very difficult to think straight when you have worries and fears or feel angry. So children become very bad at making decisions, taking in information and generally thinking rationally. </a:t>
            </a:r>
          </a:p>
          <a:p>
            <a:r>
              <a:rPr lang="en-GB" dirty="0"/>
              <a:t>The above list is no different for us as adults.  For all of us, this has been a very difficult time, harder for some than others.  Some will be feeling very anxious about the return to school, their families, etc. Everything listed above relates to us too</a:t>
            </a:r>
          </a:p>
          <a:p>
            <a:r>
              <a:rPr lang="en-GB" dirty="0"/>
              <a:t>We must extend that kindness to ourselves and each other</a:t>
            </a:r>
          </a:p>
        </p:txBody>
      </p:sp>
    </p:spTree>
    <p:extLst>
      <p:ext uri="{BB962C8B-B14F-4D97-AF65-F5344CB8AC3E}">
        <p14:creationId xmlns:p14="http://schemas.microsoft.com/office/powerpoint/2010/main" val="267464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367BC7C-50A9-5A42-9918-66B6534DE8F0}"/>
              </a:ext>
            </a:extLst>
          </p:cNvPr>
          <p:cNvSpPr txBox="1">
            <a:spLocks noGrp="1"/>
          </p:cNvSpPr>
          <p:nvPr>
            <p:ph type="title"/>
          </p:nvPr>
        </p:nvSpPr>
        <p:spPr>
          <a:xfrm>
            <a:off x="2028595" y="525162"/>
            <a:ext cx="7886700" cy="1123621"/>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What the children are saying…</a:t>
            </a:r>
          </a:p>
        </p:txBody>
      </p:sp>
      <p:sp>
        <p:nvSpPr>
          <p:cNvPr id="2" name="Content Placeholder 1">
            <a:extLst>
              <a:ext uri="{FF2B5EF4-FFF2-40B4-BE49-F238E27FC236}">
                <a16:creationId xmlns:a16="http://schemas.microsoft.com/office/drawing/2014/main" id="{4961398F-EC3B-0A43-B393-27F9BF376429}"/>
              </a:ext>
            </a:extLst>
          </p:cNvPr>
          <p:cNvSpPr>
            <a:spLocks noGrp="1"/>
          </p:cNvSpPr>
          <p:nvPr>
            <p:ph idx="1"/>
          </p:nvPr>
        </p:nvSpPr>
        <p:spPr>
          <a:xfrm>
            <a:off x="163579" y="2132153"/>
            <a:ext cx="2384714" cy="131572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indent="0" algn="ctr">
              <a:buNone/>
            </a:pPr>
            <a:r>
              <a:rPr lang="en-GB" sz="1600" b="1" dirty="0">
                <a:ea typeface="Times New Roman" panose="02020603050405020304" pitchFamily="18" charset="0"/>
                <a:cs typeface="Times New Roman" panose="02020603050405020304" pitchFamily="18" charset="0"/>
              </a:rPr>
              <a:t>I’m overwhelmed </a:t>
            </a:r>
          </a:p>
        </p:txBody>
      </p:sp>
      <p:sp>
        <p:nvSpPr>
          <p:cNvPr id="4" name="Speech Bubble: Oval 3">
            <a:extLst>
              <a:ext uri="{FF2B5EF4-FFF2-40B4-BE49-F238E27FC236}">
                <a16:creationId xmlns:a16="http://schemas.microsoft.com/office/drawing/2014/main" id="{17D5B87F-8E48-5243-A908-E330ECE2FD40}"/>
              </a:ext>
            </a:extLst>
          </p:cNvPr>
          <p:cNvSpPr/>
          <p:nvPr/>
        </p:nvSpPr>
        <p:spPr>
          <a:xfrm>
            <a:off x="3713805" y="2316226"/>
            <a:ext cx="1974273" cy="132235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I want to move, I’ve got loads of energy </a:t>
            </a:r>
          </a:p>
        </p:txBody>
      </p:sp>
      <p:sp>
        <p:nvSpPr>
          <p:cNvPr id="13" name="Speech Bubble: Oval 12">
            <a:extLst>
              <a:ext uri="{FF2B5EF4-FFF2-40B4-BE49-F238E27FC236}">
                <a16:creationId xmlns:a16="http://schemas.microsoft.com/office/drawing/2014/main" id="{9E7EC287-0BD0-7A47-9BA0-44520B2E8BA3}"/>
              </a:ext>
            </a:extLst>
          </p:cNvPr>
          <p:cNvSpPr/>
          <p:nvPr/>
        </p:nvSpPr>
        <p:spPr>
          <a:xfrm>
            <a:off x="2120822" y="3271692"/>
            <a:ext cx="2379579" cy="159382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There’s too much noise</a:t>
            </a:r>
          </a:p>
        </p:txBody>
      </p:sp>
      <p:sp>
        <p:nvSpPr>
          <p:cNvPr id="16" name="Speech Bubble: Oval 15">
            <a:extLst>
              <a:ext uri="{FF2B5EF4-FFF2-40B4-BE49-F238E27FC236}">
                <a16:creationId xmlns:a16="http://schemas.microsoft.com/office/drawing/2014/main" id="{F4A2E7F4-1EF9-4844-9E5E-B791879F2560}"/>
              </a:ext>
            </a:extLst>
          </p:cNvPr>
          <p:cNvSpPr/>
          <p:nvPr/>
        </p:nvSpPr>
        <p:spPr>
          <a:xfrm>
            <a:off x="5969321" y="2211455"/>
            <a:ext cx="2276705" cy="152491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I don’t understand what you want me to do</a:t>
            </a:r>
          </a:p>
        </p:txBody>
      </p:sp>
      <p:sp>
        <p:nvSpPr>
          <p:cNvPr id="19" name="Speech Bubble: Oval 18">
            <a:extLst>
              <a:ext uri="{FF2B5EF4-FFF2-40B4-BE49-F238E27FC236}">
                <a16:creationId xmlns:a16="http://schemas.microsoft.com/office/drawing/2014/main" id="{70894CAC-DECE-2B4D-AB5B-0F89D88218E1}"/>
              </a:ext>
            </a:extLst>
          </p:cNvPr>
          <p:cNvSpPr/>
          <p:nvPr/>
        </p:nvSpPr>
        <p:spPr>
          <a:xfrm>
            <a:off x="3467793" y="4807425"/>
            <a:ext cx="2249026" cy="150637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1600" b="1" dirty="0">
                <a:ea typeface="Times New Roman" panose="02020603050405020304" pitchFamily="18" charset="0"/>
                <a:cs typeface="Times New Roman" panose="02020603050405020304" pitchFamily="18" charset="0"/>
              </a:rPr>
              <a:t>Do you like me?</a:t>
            </a:r>
          </a:p>
        </p:txBody>
      </p:sp>
      <p:sp>
        <p:nvSpPr>
          <p:cNvPr id="22" name="Speech Bubble: Oval 21">
            <a:extLst>
              <a:ext uri="{FF2B5EF4-FFF2-40B4-BE49-F238E27FC236}">
                <a16:creationId xmlns:a16="http://schemas.microsoft.com/office/drawing/2014/main" id="{63AFF7AB-39F2-5C40-AFCA-B98920BCAB03}"/>
              </a:ext>
            </a:extLst>
          </p:cNvPr>
          <p:cNvSpPr/>
          <p:nvPr/>
        </p:nvSpPr>
        <p:spPr>
          <a:xfrm>
            <a:off x="5369147" y="3625246"/>
            <a:ext cx="2249026" cy="150637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Are you going to hurt me?</a:t>
            </a:r>
          </a:p>
        </p:txBody>
      </p:sp>
      <p:sp>
        <p:nvSpPr>
          <p:cNvPr id="25" name="Speech Bubble: Oval 24">
            <a:extLst>
              <a:ext uri="{FF2B5EF4-FFF2-40B4-BE49-F238E27FC236}">
                <a16:creationId xmlns:a16="http://schemas.microsoft.com/office/drawing/2014/main" id="{C72A3D92-A0AA-7E43-848E-AC2354EDDD74}"/>
              </a:ext>
            </a:extLst>
          </p:cNvPr>
          <p:cNvSpPr/>
          <p:nvPr/>
        </p:nvSpPr>
        <p:spPr>
          <a:xfrm>
            <a:off x="8418974" y="4807426"/>
            <a:ext cx="2249026" cy="150637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I can’t  find a way to tell you</a:t>
            </a:r>
          </a:p>
        </p:txBody>
      </p:sp>
      <p:sp>
        <p:nvSpPr>
          <p:cNvPr id="28" name="Speech Bubble: Oval 27">
            <a:extLst>
              <a:ext uri="{FF2B5EF4-FFF2-40B4-BE49-F238E27FC236}">
                <a16:creationId xmlns:a16="http://schemas.microsoft.com/office/drawing/2014/main" id="{11BC90EA-ED85-7049-BBE8-384A875A2251}"/>
              </a:ext>
            </a:extLst>
          </p:cNvPr>
          <p:cNvSpPr/>
          <p:nvPr/>
        </p:nvSpPr>
        <p:spPr>
          <a:xfrm>
            <a:off x="6381750" y="5109586"/>
            <a:ext cx="2028553" cy="135870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I’m angry</a:t>
            </a:r>
          </a:p>
        </p:txBody>
      </p:sp>
      <p:sp>
        <p:nvSpPr>
          <p:cNvPr id="31" name="Speech Bubble: Oval 30">
            <a:extLst>
              <a:ext uri="{FF2B5EF4-FFF2-40B4-BE49-F238E27FC236}">
                <a16:creationId xmlns:a16="http://schemas.microsoft.com/office/drawing/2014/main" id="{F31D6F65-16EC-3744-A388-BBDC8FFC1E25}"/>
              </a:ext>
            </a:extLst>
          </p:cNvPr>
          <p:cNvSpPr/>
          <p:nvPr/>
        </p:nvSpPr>
        <p:spPr>
          <a:xfrm>
            <a:off x="1601871" y="4948159"/>
            <a:ext cx="1828800" cy="1224915"/>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ea typeface="Times New Roman" panose="02020603050405020304" pitchFamily="18" charset="0"/>
                <a:cs typeface="Times New Roman" panose="02020603050405020304" pitchFamily="18" charset="0"/>
              </a:rPr>
              <a:t>I’m scared </a:t>
            </a:r>
          </a:p>
        </p:txBody>
      </p:sp>
      <p:sp>
        <p:nvSpPr>
          <p:cNvPr id="35" name="Speech Bubble: Oval 34">
            <a:extLst>
              <a:ext uri="{FF2B5EF4-FFF2-40B4-BE49-F238E27FC236}">
                <a16:creationId xmlns:a16="http://schemas.microsoft.com/office/drawing/2014/main" id="{43D95C0B-DA63-1345-8C79-D8DC5B35E949}"/>
              </a:ext>
            </a:extLst>
          </p:cNvPr>
          <p:cNvSpPr/>
          <p:nvPr/>
        </p:nvSpPr>
        <p:spPr>
          <a:xfrm>
            <a:off x="7762646" y="2784240"/>
            <a:ext cx="2276705" cy="1877798"/>
          </a:xfrm>
          <a:prstGeom prst="wedgeEllipseCallou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I’m feeling confused, worried or stressed. </a:t>
            </a:r>
          </a:p>
        </p:txBody>
      </p:sp>
      <p:sp>
        <p:nvSpPr>
          <p:cNvPr id="3" name="Speech Bubble: Oval 2">
            <a:extLst>
              <a:ext uri="{FF2B5EF4-FFF2-40B4-BE49-F238E27FC236}">
                <a16:creationId xmlns:a16="http://schemas.microsoft.com/office/drawing/2014/main" id="{C47670AE-85CC-E140-B208-4D118B11AB40}"/>
              </a:ext>
            </a:extLst>
          </p:cNvPr>
          <p:cNvSpPr/>
          <p:nvPr/>
        </p:nvSpPr>
        <p:spPr>
          <a:xfrm>
            <a:off x="61468" y="3816957"/>
            <a:ext cx="2249026" cy="150637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1600" b="1" dirty="0">
                <a:ea typeface="Times New Roman" panose="02020603050405020304" pitchFamily="18" charset="0"/>
                <a:cs typeface="Times New Roman" panose="02020603050405020304" pitchFamily="18" charset="0"/>
              </a:rPr>
              <a:t>I’m so anxious and unhappy </a:t>
            </a:r>
          </a:p>
        </p:txBody>
      </p:sp>
      <p:sp>
        <p:nvSpPr>
          <p:cNvPr id="6" name="Speech Bubble: Oval 5">
            <a:extLst>
              <a:ext uri="{FF2B5EF4-FFF2-40B4-BE49-F238E27FC236}">
                <a16:creationId xmlns:a16="http://schemas.microsoft.com/office/drawing/2014/main" id="{63F261BF-1664-6942-9D04-916FEB8FD8AD}"/>
              </a:ext>
            </a:extLst>
          </p:cNvPr>
          <p:cNvSpPr/>
          <p:nvPr/>
        </p:nvSpPr>
        <p:spPr>
          <a:xfrm>
            <a:off x="9915295" y="2560593"/>
            <a:ext cx="2276705" cy="152491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ea typeface="Times New Roman" panose="02020603050405020304" pitchFamily="18" charset="0"/>
                <a:cs typeface="Times New Roman" panose="02020603050405020304" pitchFamily="18" charset="0"/>
              </a:rPr>
              <a:t>I’m being abused</a:t>
            </a:r>
          </a:p>
        </p:txBody>
      </p:sp>
    </p:spTree>
    <p:extLst>
      <p:ext uri="{BB962C8B-B14F-4D97-AF65-F5344CB8AC3E}">
        <p14:creationId xmlns:p14="http://schemas.microsoft.com/office/powerpoint/2010/main" val="621127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My cup has overflowed …………..</a:t>
            </a:r>
            <a:endParaRPr lang="en-GB" dirty="0"/>
          </a:p>
        </p:txBody>
      </p:sp>
      <p:pic>
        <p:nvPicPr>
          <p:cNvPr id="4" name="Content Placeholder 3" descr="&lt;strong&gt;Glass&lt;/strong&gt; vs Cup - differences in usage - English Language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8489" y="2875085"/>
            <a:ext cx="2304875" cy="3453240"/>
          </a:xfrm>
        </p:spPr>
      </p:pic>
      <p:pic>
        <p:nvPicPr>
          <p:cNvPr id="6" name="Picture 5" descr="Water glass 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6315" y="2289725"/>
            <a:ext cx="2667000" cy="3810000"/>
          </a:xfrm>
          <a:prstGeom prst="rect">
            <a:avLst/>
          </a:prstGeom>
        </p:spPr>
      </p:pic>
    </p:spTree>
    <p:extLst>
      <p:ext uri="{BB962C8B-B14F-4D97-AF65-F5344CB8AC3E}">
        <p14:creationId xmlns:p14="http://schemas.microsoft.com/office/powerpoint/2010/main" val="3087633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AutoShape 2">
            <a:extLst>
              <a:ext uri="{FF2B5EF4-FFF2-40B4-BE49-F238E27FC236}">
                <a16:creationId xmlns:a16="http://schemas.microsoft.com/office/drawing/2014/main" id="{475EBAFF-28FC-4944-98C3-43575EC0BD90}"/>
              </a:ext>
            </a:extLst>
          </p:cNvPr>
          <p:cNvSpPr>
            <a:spLocks noChangeAspect="1" noChangeArrowheads="1"/>
          </p:cNvSpPr>
          <p:nvPr/>
        </p:nvSpPr>
        <p:spPr bwMode="auto">
          <a:xfrm>
            <a:off x="2063750" y="0"/>
            <a:ext cx="7416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eaLnBrk="1" hangingPunct="1"/>
            <a:endParaRPr lang="en-GB" altLang="en-US"/>
          </a:p>
        </p:txBody>
      </p:sp>
      <p:sp>
        <p:nvSpPr>
          <p:cNvPr id="69634" name="Rectangle 3">
            <a:extLst>
              <a:ext uri="{FF2B5EF4-FFF2-40B4-BE49-F238E27FC236}">
                <a16:creationId xmlns:a16="http://schemas.microsoft.com/office/drawing/2014/main" id="{76541A98-5F25-4F43-91C7-396F40856B61}"/>
              </a:ext>
            </a:extLst>
          </p:cNvPr>
          <p:cNvSpPr>
            <a:spLocks noChangeArrowheads="1"/>
          </p:cNvSpPr>
          <p:nvPr/>
        </p:nvSpPr>
        <p:spPr bwMode="auto">
          <a:xfrm>
            <a:off x="5292725" y="2444750"/>
            <a:ext cx="1403350" cy="3086100"/>
          </a:xfrm>
          <a:prstGeom prst="rect">
            <a:avLst/>
          </a:prstGeom>
          <a:solidFill>
            <a:srgbClr val="009900"/>
          </a:solidFill>
          <a:ln w="9525">
            <a:solidFill>
              <a:srgbClr val="000000"/>
            </a:solidFill>
            <a:miter lim="800000"/>
            <a:headEnd/>
            <a:tailEnd/>
          </a:ln>
        </p:spPr>
        <p:txBody>
          <a:bodyPr wrap="none" anchor="ctr"/>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eaLnBrk="1" hangingPunct="1"/>
            <a:endParaRPr lang="en-GB" altLang="en-US"/>
          </a:p>
        </p:txBody>
      </p:sp>
      <p:sp>
        <p:nvSpPr>
          <p:cNvPr id="69635" name="Line 4">
            <a:extLst>
              <a:ext uri="{FF2B5EF4-FFF2-40B4-BE49-F238E27FC236}">
                <a16:creationId xmlns:a16="http://schemas.microsoft.com/office/drawing/2014/main" id="{4EE75B6F-3C61-46D5-85E4-59890D5A37EF}"/>
              </a:ext>
            </a:extLst>
          </p:cNvPr>
          <p:cNvSpPr>
            <a:spLocks noChangeShapeType="1"/>
          </p:cNvSpPr>
          <p:nvPr/>
        </p:nvSpPr>
        <p:spPr bwMode="auto">
          <a:xfrm>
            <a:off x="5292725" y="2617788"/>
            <a:ext cx="0" cy="29130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636" name="Line 5">
            <a:extLst>
              <a:ext uri="{FF2B5EF4-FFF2-40B4-BE49-F238E27FC236}">
                <a16:creationId xmlns:a16="http://schemas.microsoft.com/office/drawing/2014/main" id="{C77A6ABB-31BE-4F11-812E-064E0492F172}"/>
              </a:ext>
            </a:extLst>
          </p:cNvPr>
          <p:cNvSpPr>
            <a:spLocks noChangeShapeType="1"/>
          </p:cNvSpPr>
          <p:nvPr/>
        </p:nvSpPr>
        <p:spPr bwMode="auto">
          <a:xfrm>
            <a:off x="6696075" y="2674938"/>
            <a:ext cx="0" cy="28559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637" name="Freeform 6">
            <a:extLst>
              <a:ext uri="{FF2B5EF4-FFF2-40B4-BE49-F238E27FC236}">
                <a16:creationId xmlns:a16="http://schemas.microsoft.com/office/drawing/2014/main" id="{47470B1E-C9C1-434F-BD9B-32ADB532EE6C}"/>
              </a:ext>
            </a:extLst>
          </p:cNvPr>
          <p:cNvSpPr>
            <a:spLocks/>
          </p:cNvSpPr>
          <p:nvPr/>
        </p:nvSpPr>
        <p:spPr bwMode="auto">
          <a:xfrm>
            <a:off x="4737100" y="5530850"/>
            <a:ext cx="2579688" cy="1327150"/>
          </a:xfrm>
          <a:custGeom>
            <a:avLst/>
            <a:gdLst>
              <a:gd name="T0" fmla="*/ 2147483647 w 1503"/>
              <a:gd name="T1" fmla="*/ 0 h 1053"/>
              <a:gd name="T2" fmla="*/ 2147483647 w 1503"/>
              <a:gd name="T3" fmla="*/ 2147483647 h 1053"/>
              <a:gd name="T4" fmla="*/ 2147483647 w 1503"/>
              <a:gd name="T5" fmla="*/ 2147483647 h 1053"/>
              <a:gd name="T6" fmla="*/ 2147483647 w 1503"/>
              <a:gd name="T7" fmla="*/ 2147483647 h 1053"/>
              <a:gd name="T8" fmla="*/ 2147483647 w 1503"/>
              <a:gd name="T9" fmla="*/ 2147483647 h 1053"/>
              <a:gd name="T10" fmla="*/ 2147483647 w 1503"/>
              <a:gd name="T11" fmla="*/ 2147483647 h 1053"/>
              <a:gd name="T12" fmla="*/ 2147483647 w 1503"/>
              <a:gd name="T13" fmla="*/ 2147483647 h 1053"/>
              <a:gd name="T14" fmla="*/ 2147483647 w 1503"/>
              <a:gd name="T15" fmla="*/ 2147483647 h 1053"/>
              <a:gd name="T16" fmla="*/ 2147483647 w 1503"/>
              <a:gd name="T17" fmla="*/ 0 h 10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03" h="1053">
                <a:moveTo>
                  <a:pt x="334" y="0"/>
                </a:moveTo>
                <a:cubicBezTo>
                  <a:pt x="77" y="208"/>
                  <a:pt x="34" y="340"/>
                  <a:pt x="17" y="499"/>
                </a:cubicBezTo>
                <a:cubicBezTo>
                  <a:pt x="0" y="658"/>
                  <a:pt x="126" y="865"/>
                  <a:pt x="231" y="954"/>
                </a:cubicBezTo>
                <a:cubicBezTo>
                  <a:pt x="336" y="1043"/>
                  <a:pt x="563" y="1019"/>
                  <a:pt x="649" y="1033"/>
                </a:cubicBezTo>
                <a:cubicBezTo>
                  <a:pt x="735" y="1047"/>
                  <a:pt x="649" y="1048"/>
                  <a:pt x="745" y="1039"/>
                </a:cubicBezTo>
                <a:cubicBezTo>
                  <a:pt x="841" y="1030"/>
                  <a:pt x="1104" y="1053"/>
                  <a:pt x="1225" y="977"/>
                </a:cubicBezTo>
                <a:cubicBezTo>
                  <a:pt x="1346" y="901"/>
                  <a:pt x="1443" y="701"/>
                  <a:pt x="1473" y="582"/>
                </a:cubicBezTo>
                <a:cubicBezTo>
                  <a:pt x="1503" y="463"/>
                  <a:pt x="1460" y="362"/>
                  <a:pt x="1406" y="265"/>
                </a:cubicBezTo>
                <a:cubicBezTo>
                  <a:pt x="1352" y="168"/>
                  <a:pt x="1204" y="55"/>
                  <a:pt x="1151" y="0"/>
                </a:cubicBezTo>
              </a:path>
            </a:pathLst>
          </a:custGeom>
          <a:solidFill>
            <a:srgbClr val="6633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38" name="Line 7">
            <a:extLst>
              <a:ext uri="{FF2B5EF4-FFF2-40B4-BE49-F238E27FC236}">
                <a16:creationId xmlns:a16="http://schemas.microsoft.com/office/drawing/2014/main" id="{07DB2186-F30E-4982-9403-F81D1DDC38DC}"/>
              </a:ext>
            </a:extLst>
          </p:cNvPr>
          <p:cNvSpPr>
            <a:spLocks noChangeShapeType="1"/>
          </p:cNvSpPr>
          <p:nvPr/>
        </p:nvSpPr>
        <p:spPr bwMode="auto">
          <a:xfrm>
            <a:off x="6696075" y="5530850"/>
            <a:ext cx="2928938" cy="1730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639" name="Text Box 8">
            <a:extLst>
              <a:ext uri="{FF2B5EF4-FFF2-40B4-BE49-F238E27FC236}">
                <a16:creationId xmlns:a16="http://schemas.microsoft.com/office/drawing/2014/main" id="{EAF32BC1-6BC6-4A18-B73B-41A9DC774D22}"/>
              </a:ext>
            </a:extLst>
          </p:cNvPr>
          <p:cNvSpPr txBox="1">
            <a:spLocks noChangeArrowheads="1"/>
          </p:cNvSpPr>
          <p:nvPr/>
        </p:nvSpPr>
        <p:spPr bwMode="auto">
          <a:xfrm>
            <a:off x="5216525" y="5759450"/>
            <a:ext cx="1481138" cy="26035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endParaRPr lang="en-GB" altLang="en-US" sz="1800"/>
          </a:p>
        </p:txBody>
      </p:sp>
      <p:sp>
        <p:nvSpPr>
          <p:cNvPr id="69640" name="Text Box 9">
            <a:extLst>
              <a:ext uri="{FF2B5EF4-FFF2-40B4-BE49-F238E27FC236}">
                <a16:creationId xmlns:a16="http://schemas.microsoft.com/office/drawing/2014/main" id="{8489EBC4-4FB5-4EB9-8728-1A062BF87C68}"/>
              </a:ext>
            </a:extLst>
          </p:cNvPr>
          <p:cNvSpPr txBox="1">
            <a:spLocks noChangeArrowheads="1"/>
          </p:cNvSpPr>
          <p:nvPr/>
        </p:nvSpPr>
        <p:spPr bwMode="auto">
          <a:xfrm>
            <a:off x="5137151" y="5646738"/>
            <a:ext cx="1636713" cy="89535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b="1">
                <a:solidFill>
                  <a:schemeClr val="accent1"/>
                </a:solidFill>
                <a:latin typeface="Arial" panose="020B0604020202020204" pitchFamily="34" charset="0"/>
              </a:rPr>
              <a:t>Temperament &amp; Personality</a:t>
            </a:r>
          </a:p>
          <a:p>
            <a:r>
              <a:rPr lang="en-US" altLang="en-US" sz="1200" b="1">
                <a:solidFill>
                  <a:schemeClr val="accent1"/>
                </a:solidFill>
                <a:latin typeface="Arial" panose="020B0604020202020204" pitchFamily="34" charset="0"/>
              </a:rPr>
              <a:t>Ability to learn</a:t>
            </a:r>
          </a:p>
          <a:p>
            <a:r>
              <a:rPr lang="en-US" altLang="en-US" sz="1200" b="1">
                <a:solidFill>
                  <a:schemeClr val="accent1"/>
                </a:solidFill>
                <a:latin typeface="Arial" panose="020B0604020202020204" pitchFamily="34" charset="0"/>
              </a:rPr>
              <a:t>Health</a:t>
            </a:r>
          </a:p>
          <a:p>
            <a:r>
              <a:rPr lang="en-US" altLang="en-US" sz="1200" b="1">
                <a:solidFill>
                  <a:schemeClr val="accent1"/>
                </a:solidFill>
                <a:latin typeface="Arial" panose="020B0604020202020204" pitchFamily="34" charset="0"/>
              </a:rPr>
              <a:t>Gender</a:t>
            </a:r>
            <a:endParaRPr lang="en-US" altLang="en-US" sz="1800">
              <a:solidFill>
                <a:schemeClr val="accent1"/>
              </a:solidFill>
            </a:endParaRPr>
          </a:p>
        </p:txBody>
      </p:sp>
      <p:pic>
        <p:nvPicPr>
          <p:cNvPr id="69641" name="Picture 10">
            <a:extLst>
              <a:ext uri="{FF2B5EF4-FFF2-40B4-BE49-F238E27FC236}">
                <a16:creationId xmlns:a16="http://schemas.microsoft.com/office/drawing/2014/main" id="{E37AF518-0116-4D95-B2E4-C12A1ACBE7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7642225" y="5453064"/>
            <a:ext cx="1131888"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2" name="Picture 11">
            <a:extLst>
              <a:ext uri="{FF2B5EF4-FFF2-40B4-BE49-F238E27FC236}">
                <a16:creationId xmlns:a16="http://schemas.microsoft.com/office/drawing/2014/main" id="{819632D6-10BC-431B-B1AA-EB8FAB3707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7099300" y="4819650"/>
            <a:ext cx="11303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3" name="Picture 12">
            <a:extLst>
              <a:ext uri="{FF2B5EF4-FFF2-40B4-BE49-F238E27FC236}">
                <a16:creationId xmlns:a16="http://schemas.microsoft.com/office/drawing/2014/main" id="{14C9C17E-F782-41F9-8665-9EEFD44F2E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8194675" y="4679950"/>
            <a:ext cx="11303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4" name="Text Box 13">
            <a:extLst>
              <a:ext uri="{FF2B5EF4-FFF2-40B4-BE49-F238E27FC236}">
                <a16:creationId xmlns:a16="http://schemas.microsoft.com/office/drawing/2014/main" id="{56137E62-95C3-42B2-9E72-B58150725342}"/>
              </a:ext>
            </a:extLst>
          </p:cNvPr>
          <p:cNvSpPr txBox="1">
            <a:spLocks noChangeArrowheads="1"/>
          </p:cNvSpPr>
          <p:nvPr/>
        </p:nvSpPr>
        <p:spPr bwMode="auto">
          <a:xfrm rot="831523">
            <a:off x="7346950" y="4887913"/>
            <a:ext cx="977900" cy="188912"/>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siblings</a:t>
            </a:r>
            <a:endParaRPr lang="en-US" altLang="en-US" sz="1800"/>
          </a:p>
        </p:txBody>
      </p:sp>
      <p:sp>
        <p:nvSpPr>
          <p:cNvPr id="69645" name="Text Box 14">
            <a:extLst>
              <a:ext uri="{FF2B5EF4-FFF2-40B4-BE49-F238E27FC236}">
                <a16:creationId xmlns:a16="http://schemas.microsoft.com/office/drawing/2014/main" id="{401C4C6A-9E9E-4A77-BDE6-B2E24B56D977}"/>
              </a:ext>
            </a:extLst>
          </p:cNvPr>
          <p:cNvSpPr txBox="1">
            <a:spLocks noChangeArrowheads="1"/>
          </p:cNvSpPr>
          <p:nvPr/>
        </p:nvSpPr>
        <p:spPr bwMode="auto">
          <a:xfrm rot="729143">
            <a:off x="8556626" y="4818063"/>
            <a:ext cx="1063625" cy="188912"/>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abuse</a:t>
            </a:r>
            <a:endParaRPr lang="en-US" altLang="en-US" sz="1800"/>
          </a:p>
        </p:txBody>
      </p:sp>
      <p:pic>
        <p:nvPicPr>
          <p:cNvPr id="69646" name="Picture 15">
            <a:extLst>
              <a:ext uri="{FF2B5EF4-FFF2-40B4-BE49-F238E27FC236}">
                <a16:creationId xmlns:a16="http://schemas.microsoft.com/office/drawing/2014/main" id="{34FD5AF0-C794-4087-B564-A4C85C583A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8234363" y="3929064"/>
            <a:ext cx="11303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7" name="Picture 16">
            <a:extLst>
              <a:ext uri="{FF2B5EF4-FFF2-40B4-BE49-F238E27FC236}">
                <a16:creationId xmlns:a16="http://schemas.microsoft.com/office/drawing/2014/main" id="{CEB2CFA9-73E7-4729-A07D-949FF0F3B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7600950" y="2897188"/>
            <a:ext cx="1131888"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8" name="Picture 17">
            <a:extLst>
              <a:ext uri="{FF2B5EF4-FFF2-40B4-BE49-F238E27FC236}">
                <a16:creationId xmlns:a16="http://schemas.microsoft.com/office/drawing/2014/main" id="{00ADD597-8D6C-4A2C-800B-FCEDF69048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6992938" y="3471863"/>
            <a:ext cx="113030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9" name="Picture 18">
            <a:extLst>
              <a:ext uri="{FF2B5EF4-FFF2-40B4-BE49-F238E27FC236}">
                <a16:creationId xmlns:a16="http://schemas.microsoft.com/office/drawing/2014/main" id="{B2539325-328C-4F37-8A75-B15A91E93D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59198" flipV="1">
            <a:off x="7070725" y="4100514"/>
            <a:ext cx="11303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50" name="Text Box 19">
            <a:extLst>
              <a:ext uri="{FF2B5EF4-FFF2-40B4-BE49-F238E27FC236}">
                <a16:creationId xmlns:a16="http://schemas.microsoft.com/office/drawing/2014/main" id="{8068C547-48E7-4A2D-98C8-F5A20E8B3F07}"/>
              </a:ext>
            </a:extLst>
          </p:cNvPr>
          <p:cNvSpPr txBox="1">
            <a:spLocks noChangeArrowheads="1"/>
          </p:cNvSpPr>
          <p:nvPr/>
        </p:nvSpPr>
        <p:spPr bwMode="auto">
          <a:xfrm rot="676093">
            <a:off x="8026400" y="5521326"/>
            <a:ext cx="857250" cy="188913"/>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death</a:t>
            </a:r>
            <a:endParaRPr lang="en-US" altLang="en-US" sz="1800"/>
          </a:p>
        </p:txBody>
      </p:sp>
      <p:sp>
        <p:nvSpPr>
          <p:cNvPr id="69651" name="Text Box 20">
            <a:extLst>
              <a:ext uri="{FF2B5EF4-FFF2-40B4-BE49-F238E27FC236}">
                <a16:creationId xmlns:a16="http://schemas.microsoft.com/office/drawing/2014/main" id="{2FC635DF-6BB7-43F9-8A7A-CAB4159D49DD}"/>
              </a:ext>
            </a:extLst>
          </p:cNvPr>
          <p:cNvSpPr txBox="1">
            <a:spLocks noChangeArrowheads="1"/>
          </p:cNvSpPr>
          <p:nvPr/>
        </p:nvSpPr>
        <p:spPr bwMode="auto">
          <a:xfrm rot="768656">
            <a:off x="7229476" y="4224339"/>
            <a:ext cx="1482725" cy="18732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house</a:t>
            </a:r>
            <a:r>
              <a:rPr lang="en-US" altLang="en-US" sz="900">
                <a:solidFill>
                  <a:srgbClr val="000000"/>
                </a:solidFill>
                <a:latin typeface="Arial" panose="020B0604020202020204" pitchFamily="34" charset="0"/>
              </a:rPr>
              <a:t> </a:t>
            </a:r>
            <a:r>
              <a:rPr lang="en-US" altLang="en-US" sz="1100">
                <a:solidFill>
                  <a:srgbClr val="000000"/>
                </a:solidFill>
                <a:latin typeface="Arial" panose="020B0604020202020204" pitchFamily="34" charset="0"/>
              </a:rPr>
              <a:t>moves</a:t>
            </a:r>
            <a:endParaRPr lang="en-US" altLang="en-US" sz="1800"/>
          </a:p>
        </p:txBody>
      </p:sp>
      <p:sp>
        <p:nvSpPr>
          <p:cNvPr id="69652" name="Text Box 21">
            <a:extLst>
              <a:ext uri="{FF2B5EF4-FFF2-40B4-BE49-F238E27FC236}">
                <a16:creationId xmlns:a16="http://schemas.microsoft.com/office/drawing/2014/main" id="{7CB44FE3-D76D-4329-A7D1-2AF776F5C9F5}"/>
              </a:ext>
            </a:extLst>
          </p:cNvPr>
          <p:cNvSpPr txBox="1">
            <a:spLocks noChangeArrowheads="1"/>
          </p:cNvSpPr>
          <p:nvPr/>
        </p:nvSpPr>
        <p:spPr bwMode="auto">
          <a:xfrm rot="729143">
            <a:off x="8543926" y="4005263"/>
            <a:ext cx="1063625" cy="188912"/>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bullying</a:t>
            </a:r>
            <a:endParaRPr lang="en-US" altLang="en-US" sz="1800"/>
          </a:p>
        </p:txBody>
      </p:sp>
      <p:sp>
        <p:nvSpPr>
          <p:cNvPr id="69653" name="Text Box 22">
            <a:extLst>
              <a:ext uri="{FF2B5EF4-FFF2-40B4-BE49-F238E27FC236}">
                <a16:creationId xmlns:a16="http://schemas.microsoft.com/office/drawing/2014/main" id="{B224064C-A7A5-472F-9585-7C70AC2B1AB3}"/>
              </a:ext>
            </a:extLst>
          </p:cNvPr>
          <p:cNvSpPr txBox="1">
            <a:spLocks noChangeArrowheads="1"/>
          </p:cNvSpPr>
          <p:nvPr/>
        </p:nvSpPr>
        <p:spPr bwMode="auto">
          <a:xfrm rot="729143">
            <a:off x="7215189" y="3552826"/>
            <a:ext cx="1246187" cy="18732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loss</a:t>
            </a:r>
            <a:r>
              <a:rPr lang="en-US" altLang="en-US" sz="900">
                <a:solidFill>
                  <a:srgbClr val="000000"/>
                </a:solidFill>
                <a:latin typeface="Arial" panose="020B0604020202020204" pitchFamily="34" charset="0"/>
              </a:rPr>
              <a:t> </a:t>
            </a:r>
            <a:r>
              <a:rPr lang="en-US" altLang="en-US" sz="1100">
                <a:solidFill>
                  <a:srgbClr val="000000"/>
                </a:solidFill>
                <a:latin typeface="Arial" panose="020B0604020202020204" pitchFamily="34" charset="0"/>
              </a:rPr>
              <a:t>of</a:t>
            </a:r>
            <a:r>
              <a:rPr lang="en-US" altLang="en-US" sz="900">
                <a:solidFill>
                  <a:srgbClr val="000000"/>
                </a:solidFill>
                <a:latin typeface="Arial" panose="020B0604020202020204" pitchFamily="34" charset="0"/>
              </a:rPr>
              <a:t> </a:t>
            </a:r>
            <a:r>
              <a:rPr lang="en-US" altLang="en-US" sz="1100">
                <a:solidFill>
                  <a:srgbClr val="000000"/>
                </a:solidFill>
                <a:latin typeface="Arial" panose="020B0604020202020204" pitchFamily="34" charset="0"/>
              </a:rPr>
              <a:t>job</a:t>
            </a:r>
            <a:endParaRPr lang="en-US" altLang="en-US" sz="1800"/>
          </a:p>
        </p:txBody>
      </p:sp>
      <p:sp>
        <p:nvSpPr>
          <p:cNvPr id="69654" name="Text Box 23">
            <a:extLst>
              <a:ext uri="{FF2B5EF4-FFF2-40B4-BE49-F238E27FC236}">
                <a16:creationId xmlns:a16="http://schemas.microsoft.com/office/drawing/2014/main" id="{6BDA733F-C8B6-461A-B09D-10F8DCF2B25F}"/>
              </a:ext>
            </a:extLst>
          </p:cNvPr>
          <p:cNvSpPr txBox="1">
            <a:spLocks noChangeArrowheads="1"/>
          </p:cNvSpPr>
          <p:nvPr/>
        </p:nvSpPr>
        <p:spPr bwMode="auto">
          <a:xfrm rot="729143">
            <a:off x="7778751" y="3082926"/>
            <a:ext cx="1247775" cy="18732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no money</a:t>
            </a:r>
            <a:endParaRPr lang="en-US" altLang="en-US" sz="1800"/>
          </a:p>
        </p:txBody>
      </p:sp>
      <p:pic>
        <p:nvPicPr>
          <p:cNvPr id="69655" name="Picture 24">
            <a:extLst>
              <a:ext uri="{FF2B5EF4-FFF2-40B4-BE49-F238E27FC236}">
                <a16:creationId xmlns:a16="http://schemas.microsoft.com/office/drawing/2014/main" id="{81B0C498-1E93-49F5-9489-F384A8D82D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86603">
            <a:off x="2420939" y="3903664"/>
            <a:ext cx="1131887"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56" name="Text Box 25">
            <a:extLst>
              <a:ext uri="{FF2B5EF4-FFF2-40B4-BE49-F238E27FC236}">
                <a16:creationId xmlns:a16="http://schemas.microsoft.com/office/drawing/2014/main" id="{F977A24C-B3E3-4A09-8E49-2198CD6F1E19}"/>
              </a:ext>
            </a:extLst>
          </p:cNvPr>
          <p:cNvSpPr txBox="1">
            <a:spLocks noChangeArrowheads="1"/>
          </p:cNvSpPr>
          <p:nvPr/>
        </p:nvSpPr>
        <p:spPr bwMode="auto">
          <a:xfrm rot="21374215">
            <a:off x="2300288" y="3995738"/>
            <a:ext cx="1714500" cy="188912"/>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200">
                <a:solidFill>
                  <a:srgbClr val="000000"/>
                </a:solidFill>
                <a:latin typeface="Arial" panose="020B0604020202020204" pitchFamily="34" charset="0"/>
              </a:rPr>
              <a:t>Peer </a:t>
            </a:r>
            <a:r>
              <a:rPr lang="en-US" altLang="en-US" sz="1100">
                <a:solidFill>
                  <a:srgbClr val="000000"/>
                </a:solidFill>
                <a:latin typeface="Arial" panose="020B0604020202020204" pitchFamily="34" charset="0"/>
              </a:rPr>
              <a:t>pressure</a:t>
            </a:r>
            <a:endParaRPr lang="en-US" altLang="en-US" sz="1800"/>
          </a:p>
        </p:txBody>
      </p:sp>
      <p:pic>
        <p:nvPicPr>
          <p:cNvPr id="69657" name="Picture 26">
            <a:extLst>
              <a:ext uri="{FF2B5EF4-FFF2-40B4-BE49-F238E27FC236}">
                <a16:creationId xmlns:a16="http://schemas.microsoft.com/office/drawing/2014/main" id="{43D3F3B8-422E-494C-BBD0-8C56F63DC4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88571">
            <a:off x="2628900" y="5030788"/>
            <a:ext cx="113188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58" name="Text Box 27">
            <a:extLst>
              <a:ext uri="{FF2B5EF4-FFF2-40B4-BE49-F238E27FC236}">
                <a16:creationId xmlns:a16="http://schemas.microsoft.com/office/drawing/2014/main" id="{52B903F2-E265-40A1-AE92-64AF7623411A}"/>
              </a:ext>
            </a:extLst>
          </p:cNvPr>
          <p:cNvSpPr txBox="1">
            <a:spLocks noChangeArrowheads="1"/>
          </p:cNvSpPr>
          <p:nvPr/>
        </p:nvSpPr>
        <p:spPr bwMode="auto">
          <a:xfrm rot="20607599">
            <a:off x="2925764" y="5099051"/>
            <a:ext cx="858837" cy="188913"/>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family</a:t>
            </a:r>
            <a:endParaRPr lang="en-US" altLang="en-US" sz="1800"/>
          </a:p>
        </p:txBody>
      </p:sp>
      <p:sp>
        <p:nvSpPr>
          <p:cNvPr id="69659" name="Line 28">
            <a:extLst>
              <a:ext uri="{FF2B5EF4-FFF2-40B4-BE49-F238E27FC236}">
                <a16:creationId xmlns:a16="http://schemas.microsoft.com/office/drawing/2014/main" id="{5B92298F-4771-4898-98AA-B9302B1D2F57}"/>
              </a:ext>
            </a:extLst>
          </p:cNvPr>
          <p:cNvSpPr>
            <a:spLocks noChangeShapeType="1"/>
          </p:cNvSpPr>
          <p:nvPr/>
        </p:nvSpPr>
        <p:spPr bwMode="auto">
          <a:xfrm flipV="1">
            <a:off x="2208213" y="5519739"/>
            <a:ext cx="3084512" cy="1174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69660" name="Picture 29">
            <a:extLst>
              <a:ext uri="{FF2B5EF4-FFF2-40B4-BE49-F238E27FC236}">
                <a16:creationId xmlns:a16="http://schemas.microsoft.com/office/drawing/2014/main" id="{56BFF4BF-0461-49BB-B3A1-0099700816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441006">
            <a:off x="3868739" y="4398963"/>
            <a:ext cx="1131887" cy="4365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9661" name="Picture 30">
            <a:extLst>
              <a:ext uri="{FF2B5EF4-FFF2-40B4-BE49-F238E27FC236}">
                <a16:creationId xmlns:a16="http://schemas.microsoft.com/office/drawing/2014/main" id="{8B496714-5ECA-4AD1-8427-5AB1079A99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88571">
            <a:off x="3898900" y="5032375"/>
            <a:ext cx="11303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62" name="Picture 31">
            <a:extLst>
              <a:ext uri="{FF2B5EF4-FFF2-40B4-BE49-F238E27FC236}">
                <a16:creationId xmlns:a16="http://schemas.microsoft.com/office/drawing/2014/main" id="{EA7C99BA-6F7B-41A1-8B2C-D1877FDD92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97793">
            <a:off x="2490789" y="4414839"/>
            <a:ext cx="127952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63" name="Text Box 32">
            <a:extLst>
              <a:ext uri="{FF2B5EF4-FFF2-40B4-BE49-F238E27FC236}">
                <a16:creationId xmlns:a16="http://schemas.microsoft.com/office/drawing/2014/main" id="{6FC9CF38-F21A-43B2-A3FD-58028CE0E966}"/>
              </a:ext>
            </a:extLst>
          </p:cNvPr>
          <p:cNvSpPr txBox="1">
            <a:spLocks noChangeArrowheads="1"/>
          </p:cNvSpPr>
          <p:nvPr/>
        </p:nvSpPr>
        <p:spPr bwMode="auto">
          <a:xfrm rot="20607599">
            <a:off x="4079876" y="4467226"/>
            <a:ext cx="1095375" cy="18732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divorce</a:t>
            </a:r>
            <a:endParaRPr lang="en-US" altLang="en-US" sz="1800"/>
          </a:p>
        </p:txBody>
      </p:sp>
      <p:sp>
        <p:nvSpPr>
          <p:cNvPr id="69664" name="Text Box 33">
            <a:extLst>
              <a:ext uri="{FF2B5EF4-FFF2-40B4-BE49-F238E27FC236}">
                <a16:creationId xmlns:a16="http://schemas.microsoft.com/office/drawing/2014/main" id="{EAF74E18-4763-4F5C-83C4-E5E8E879A4D8}"/>
              </a:ext>
            </a:extLst>
          </p:cNvPr>
          <p:cNvSpPr txBox="1">
            <a:spLocks noChangeArrowheads="1"/>
          </p:cNvSpPr>
          <p:nvPr/>
        </p:nvSpPr>
        <p:spPr bwMode="auto">
          <a:xfrm rot="20607599">
            <a:off x="2809876" y="4467226"/>
            <a:ext cx="881063" cy="18732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illness</a:t>
            </a:r>
            <a:endParaRPr lang="en-US" altLang="en-US" sz="1800"/>
          </a:p>
        </p:txBody>
      </p:sp>
      <p:pic>
        <p:nvPicPr>
          <p:cNvPr id="69665" name="Picture 34">
            <a:extLst>
              <a:ext uri="{FF2B5EF4-FFF2-40B4-BE49-F238E27FC236}">
                <a16:creationId xmlns:a16="http://schemas.microsoft.com/office/drawing/2014/main" id="{A3E483DB-A124-4292-A504-1A508D1097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86603">
            <a:off x="2709864" y="3411539"/>
            <a:ext cx="1131887"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66" name="Text Box 35">
            <a:extLst>
              <a:ext uri="{FF2B5EF4-FFF2-40B4-BE49-F238E27FC236}">
                <a16:creationId xmlns:a16="http://schemas.microsoft.com/office/drawing/2014/main" id="{EAAF35B8-3750-4697-88D3-A0A0D3AA08EA}"/>
              </a:ext>
            </a:extLst>
          </p:cNvPr>
          <p:cNvSpPr txBox="1">
            <a:spLocks noChangeArrowheads="1"/>
          </p:cNvSpPr>
          <p:nvPr/>
        </p:nvSpPr>
        <p:spPr bwMode="auto">
          <a:xfrm rot="21148325">
            <a:off x="2909889" y="3481388"/>
            <a:ext cx="1133475" cy="188912"/>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school</a:t>
            </a:r>
            <a:endParaRPr lang="en-US" altLang="en-US" sz="1800"/>
          </a:p>
        </p:txBody>
      </p:sp>
      <p:sp>
        <p:nvSpPr>
          <p:cNvPr id="69667" name="Text Box 36">
            <a:extLst>
              <a:ext uri="{FF2B5EF4-FFF2-40B4-BE49-F238E27FC236}">
                <a16:creationId xmlns:a16="http://schemas.microsoft.com/office/drawing/2014/main" id="{A4DB0308-A471-44E1-8421-575CB026D362}"/>
              </a:ext>
            </a:extLst>
          </p:cNvPr>
          <p:cNvSpPr txBox="1">
            <a:spLocks noChangeArrowheads="1"/>
          </p:cNvSpPr>
          <p:nvPr/>
        </p:nvSpPr>
        <p:spPr bwMode="auto">
          <a:xfrm rot="20607599">
            <a:off x="3968750" y="5068889"/>
            <a:ext cx="1271588" cy="452437"/>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Unrealistic</a:t>
            </a:r>
            <a:r>
              <a:rPr lang="en-US" altLang="en-US" sz="900">
                <a:solidFill>
                  <a:srgbClr val="000000"/>
                </a:solidFill>
                <a:latin typeface="Arial" panose="020B0604020202020204" pitchFamily="34" charset="0"/>
              </a:rPr>
              <a:t> </a:t>
            </a:r>
          </a:p>
          <a:p>
            <a:pPr algn="l"/>
            <a:r>
              <a:rPr lang="en-US" altLang="en-US" sz="1100">
                <a:solidFill>
                  <a:srgbClr val="000000"/>
                </a:solidFill>
                <a:latin typeface="Arial" panose="020B0604020202020204" pitchFamily="34" charset="0"/>
              </a:rPr>
              <a:t>expectation</a:t>
            </a:r>
            <a:endParaRPr lang="en-US" altLang="en-US" sz="1800"/>
          </a:p>
        </p:txBody>
      </p:sp>
      <p:grpSp>
        <p:nvGrpSpPr>
          <p:cNvPr id="69668" name="Group 37">
            <a:extLst>
              <a:ext uri="{FF2B5EF4-FFF2-40B4-BE49-F238E27FC236}">
                <a16:creationId xmlns:a16="http://schemas.microsoft.com/office/drawing/2014/main" id="{99444432-9DF4-4FB3-BFB9-C16613E81840}"/>
              </a:ext>
            </a:extLst>
          </p:cNvPr>
          <p:cNvGrpSpPr>
            <a:grpSpLocks/>
          </p:cNvGrpSpPr>
          <p:nvPr/>
        </p:nvGrpSpPr>
        <p:grpSpPr bwMode="auto">
          <a:xfrm>
            <a:off x="3503614" y="333376"/>
            <a:ext cx="4408487" cy="2944813"/>
            <a:chOff x="3322" y="3000"/>
            <a:chExt cx="5706" cy="5024"/>
          </a:xfrm>
        </p:grpSpPr>
        <p:pic>
          <p:nvPicPr>
            <p:cNvPr id="69674" name="Picture 38">
              <a:extLst>
                <a:ext uri="{FF2B5EF4-FFF2-40B4-BE49-F238E27FC236}">
                  <a16:creationId xmlns:a16="http://schemas.microsoft.com/office/drawing/2014/main" id="{02479DA4-EFC5-416C-99F9-33206431E5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13397">
              <a:off x="3322" y="7202"/>
              <a:ext cx="146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75" name="Text Box 39">
              <a:extLst>
                <a:ext uri="{FF2B5EF4-FFF2-40B4-BE49-F238E27FC236}">
                  <a16:creationId xmlns:a16="http://schemas.microsoft.com/office/drawing/2014/main" id="{A1C12E3D-887F-4691-8716-9533A06E4128}"/>
                </a:ext>
              </a:extLst>
            </p:cNvPr>
            <p:cNvSpPr txBox="1">
              <a:spLocks noChangeArrowheads="1"/>
            </p:cNvSpPr>
            <p:nvPr/>
          </p:nvSpPr>
          <p:spPr bwMode="auto">
            <a:xfrm rot="-426414">
              <a:off x="3565" y="7440"/>
              <a:ext cx="1439" cy="337"/>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100">
                  <a:solidFill>
                    <a:srgbClr val="000000"/>
                  </a:solidFill>
                  <a:latin typeface="Arial" panose="020B0604020202020204" pitchFamily="34" charset="0"/>
                </a:rPr>
                <a:t>jealousy</a:t>
              </a:r>
              <a:endParaRPr lang="en-US" altLang="en-US" sz="1800"/>
            </a:p>
          </p:txBody>
        </p:sp>
        <p:sp>
          <p:nvSpPr>
            <p:cNvPr id="69676" name="Freeform 40">
              <a:extLst>
                <a:ext uri="{FF2B5EF4-FFF2-40B4-BE49-F238E27FC236}">
                  <a16:creationId xmlns:a16="http://schemas.microsoft.com/office/drawing/2014/main" id="{D7966B9F-C650-454B-8A36-D9CCE14C2B61}"/>
                </a:ext>
              </a:extLst>
            </p:cNvPr>
            <p:cNvSpPr>
              <a:spLocks/>
            </p:cNvSpPr>
            <p:nvPr/>
          </p:nvSpPr>
          <p:spPr bwMode="auto">
            <a:xfrm rot="-1029293">
              <a:off x="6633" y="5252"/>
              <a:ext cx="2268" cy="1746"/>
            </a:xfrm>
            <a:custGeom>
              <a:avLst/>
              <a:gdLst>
                <a:gd name="T0" fmla="*/ 1096 w 1380"/>
                <a:gd name="T1" fmla="*/ 460 h 1340"/>
                <a:gd name="T2" fmla="*/ 6375 w 1380"/>
                <a:gd name="T3" fmla="*/ 3747 h 1340"/>
                <a:gd name="T4" fmla="*/ 15452 w 1380"/>
                <a:gd name="T5" fmla="*/ 4680 h 1340"/>
                <a:gd name="T6" fmla="*/ 12928 w 1380"/>
                <a:gd name="T7" fmla="*/ 1637 h 1340"/>
                <a:gd name="T8" fmla="*/ 1096 w 1380"/>
                <a:gd name="T9" fmla="*/ 460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77" name="Freeform 41">
              <a:extLst>
                <a:ext uri="{FF2B5EF4-FFF2-40B4-BE49-F238E27FC236}">
                  <a16:creationId xmlns:a16="http://schemas.microsoft.com/office/drawing/2014/main" id="{6B047FDA-A0D2-46DC-9E1C-422396CBC7FB}"/>
                </a:ext>
              </a:extLst>
            </p:cNvPr>
            <p:cNvSpPr>
              <a:spLocks/>
            </p:cNvSpPr>
            <p:nvPr/>
          </p:nvSpPr>
          <p:spPr bwMode="auto">
            <a:xfrm rot="-3743798">
              <a:off x="7013" y="4014"/>
              <a:ext cx="1798" cy="2202"/>
            </a:xfrm>
            <a:custGeom>
              <a:avLst/>
              <a:gdLst>
                <a:gd name="T0" fmla="*/ 343 w 1380"/>
                <a:gd name="T1" fmla="*/ 1474 h 1340"/>
                <a:gd name="T2" fmla="*/ 1999 w 1380"/>
                <a:gd name="T3" fmla="*/ 11960 h 1340"/>
                <a:gd name="T4" fmla="*/ 4840 w 1380"/>
                <a:gd name="T5" fmla="*/ 14933 h 1340"/>
                <a:gd name="T6" fmla="*/ 4051 w 1380"/>
                <a:gd name="T7" fmla="*/ 5222 h 1340"/>
                <a:gd name="T8" fmla="*/ 343 w 1380"/>
                <a:gd name="T9" fmla="*/ 1474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78" name="Freeform 42">
              <a:extLst>
                <a:ext uri="{FF2B5EF4-FFF2-40B4-BE49-F238E27FC236}">
                  <a16:creationId xmlns:a16="http://schemas.microsoft.com/office/drawing/2014/main" id="{1A9A19E4-D634-4FAD-BD9E-C914DDCCF25C}"/>
                </a:ext>
              </a:extLst>
            </p:cNvPr>
            <p:cNvSpPr>
              <a:spLocks/>
            </p:cNvSpPr>
            <p:nvPr/>
          </p:nvSpPr>
          <p:spPr bwMode="auto">
            <a:xfrm rot="1182902">
              <a:off x="5713" y="5892"/>
              <a:ext cx="2269" cy="1746"/>
            </a:xfrm>
            <a:custGeom>
              <a:avLst/>
              <a:gdLst>
                <a:gd name="T0" fmla="*/ 1098 w 1380"/>
                <a:gd name="T1" fmla="*/ 460 h 1340"/>
                <a:gd name="T2" fmla="*/ 6396 w 1380"/>
                <a:gd name="T3" fmla="*/ 3747 h 1340"/>
                <a:gd name="T4" fmla="*/ 15485 w 1380"/>
                <a:gd name="T5" fmla="*/ 4680 h 1340"/>
                <a:gd name="T6" fmla="*/ 12951 w 1380"/>
                <a:gd name="T7" fmla="*/ 1637 h 1340"/>
                <a:gd name="T8" fmla="*/ 1098 w 1380"/>
                <a:gd name="T9" fmla="*/ 460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79" name="Freeform 43">
              <a:extLst>
                <a:ext uri="{FF2B5EF4-FFF2-40B4-BE49-F238E27FC236}">
                  <a16:creationId xmlns:a16="http://schemas.microsoft.com/office/drawing/2014/main" id="{DFF50505-6428-4AE0-8640-109FD79B6723}"/>
                </a:ext>
              </a:extLst>
            </p:cNvPr>
            <p:cNvSpPr>
              <a:spLocks/>
            </p:cNvSpPr>
            <p:nvPr/>
          </p:nvSpPr>
          <p:spPr bwMode="auto">
            <a:xfrm rot="-5484583">
              <a:off x="6624" y="3219"/>
              <a:ext cx="1797" cy="2204"/>
            </a:xfrm>
            <a:custGeom>
              <a:avLst/>
              <a:gdLst>
                <a:gd name="T0" fmla="*/ 341 w 1380"/>
                <a:gd name="T1" fmla="*/ 1477 h 1340"/>
                <a:gd name="T2" fmla="*/ 1992 w 1380"/>
                <a:gd name="T3" fmla="*/ 12009 h 1340"/>
                <a:gd name="T4" fmla="*/ 4827 w 1380"/>
                <a:gd name="T5" fmla="*/ 14995 h 1340"/>
                <a:gd name="T6" fmla="*/ 4035 w 1380"/>
                <a:gd name="T7" fmla="*/ 5245 h 1340"/>
                <a:gd name="T8" fmla="*/ 341 w 1380"/>
                <a:gd name="T9" fmla="*/ 1477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80" name="Freeform 44">
              <a:extLst>
                <a:ext uri="{FF2B5EF4-FFF2-40B4-BE49-F238E27FC236}">
                  <a16:creationId xmlns:a16="http://schemas.microsoft.com/office/drawing/2014/main" id="{A1D8ACF8-D654-4CAC-B021-08A1B94BCF38}"/>
                </a:ext>
              </a:extLst>
            </p:cNvPr>
            <p:cNvSpPr>
              <a:spLocks/>
            </p:cNvSpPr>
            <p:nvPr/>
          </p:nvSpPr>
          <p:spPr bwMode="auto">
            <a:xfrm rot="1973456">
              <a:off x="5293" y="3000"/>
              <a:ext cx="2028" cy="1951"/>
            </a:xfrm>
            <a:custGeom>
              <a:avLst/>
              <a:gdLst>
                <a:gd name="T0" fmla="*/ 626 w 1380"/>
                <a:gd name="T1" fmla="*/ 805 h 1340"/>
                <a:gd name="T2" fmla="*/ 3647 w 1380"/>
                <a:gd name="T3" fmla="*/ 6531 h 1340"/>
                <a:gd name="T4" fmla="*/ 8834 w 1380"/>
                <a:gd name="T5" fmla="*/ 8151 h 1340"/>
                <a:gd name="T6" fmla="*/ 7388 w 1380"/>
                <a:gd name="T7" fmla="*/ 2855 h 1340"/>
                <a:gd name="T8" fmla="*/ 626 w 1380"/>
                <a:gd name="T9" fmla="*/ 805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81" name="Freeform 45">
              <a:extLst>
                <a:ext uri="{FF2B5EF4-FFF2-40B4-BE49-F238E27FC236}">
                  <a16:creationId xmlns:a16="http://schemas.microsoft.com/office/drawing/2014/main" id="{6414EA5F-0C4A-4968-8440-221D153AB639}"/>
                </a:ext>
              </a:extLst>
            </p:cNvPr>
            <p:cNvSpPr>
              <a:spLocks/>
            </p:cNvSpPr>
            <p:nvPr/>
          </p:nvSpPr>
          <p:spPr bwMode="auto">
            <a:xfrm rot="554180">
              <a:off x="4007" y="3569"/>
              <a:ext cx="2268" cy="1747"/>
            </a:xfrm>
            <a:custGeom>
              <a:avLst/>
              <a:gdLst>
                <a:gd name="T0" fmla="*/ 1096 w 1380"/>
                <a:gd name="T1" fmla="*/ 463 h 1340"/>
                <a:gd name="T2" fmla="*/ 6375 w 1380"/>
                <a:gd name="T3" fmla="*/ 3759 h 1340"/>
                <a:gd name="T4" fmla="*/ 15452 w 1380"/>
                <a:gd name="T5" fmla="*/ 4691 h 1340"/>
                <a:gd name="T6" fmla="*/ 12928 w 1380"/>
                <a:gd name="T7" fmla="*/ 1641 h 1340"/>
                <a:gd name="T8" fmla="*/ 1096 w 1380"/>
                <a:gd name="T9" fmla="*/ 463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82" name="Freeform 46">
              <a:extLst>
                <a:ext uri="{FF2B5EF4-FFF2-40B4-BE49-F238E27FC236}">
                  <a16:creationId xmlns:a16="http://schemas.microsoft.com/office/drawing/2014/main" id="{6B1B367F-D256-4A9F-A854-C1D0165D64C9}"/>
                </a:ext>
              </a:extLst>
            </p:cNvPr>
            <p:cNvSpPr>
              <a:spLocks/>
            </p:cNvSpPr>
            <p:nvPr/>
          </p:nvSpPr>
          <p:spPr bwMode="auto">
            <a:xfrm rot="-5860530">
              <a:off x="4741" y="5652"/>
              <a:ext cx="1796" cy="2200"/>
            </a:xfrm>
            <a:custGeom>
              <a:avLst/>
              <a:gdLst>
                <a:gd name="T0" fmla="*/ 338 w 1380"/>
                <a:gd name="T1" fmla="*/ 1469 h 1340"/>
                <a:gd name="T2" fmla="*/ 1987 w 1380"/>
                <a:gd name="T3" fmla="*/ 11908 h 1340"/>
                <a:gd name="T4" fmla="*/ 4814 w 1380"/>
                <a:gd name="T5" fmla="*/ 14865 h 1340"/>
                <a:gd name="T6" fmla="*/ 4024 w 1380"/>
                <a:gd name="T7" fmla="*/ 5204 h 1340"/>
                <a:gd name="T8" fmla="*/ 338 w 1380"/>
                <a:gd name="T9" fmla="*/ 1469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83" name="Freeform 47">
              <a:extLst>
                <a:ext uri="{FF2B5EF4-FFF2-40B4-BE49-F238E27FC236}">
                  <a16:creationId xmlns:a16="http://schemas.microsoft.com/office/drawing/2014/main" id="{08B51131-0779-4E39-9248-F621849A3F29}"/>
                </a:ext>
              </a:extLst>
            </p:cNvPr>
            <p:cNvSpPr>
              <a:spLocks/>
            </p:cNvSpPr>
            <p:nvPr/>
          </p:nvSpPr>
          <p:spPr bwMode="auto">
            <a:xfrm rot="7931042">
              <a:off x="3914" y="4945"/>
              <a:ext cx="2012" cy="1971"/>
            </a:xfrm>
            <a:custGeom>
              <a:avLst/>
              <a:gdLst>
                <a:gd name="T0" fmla="*/ 602 w 1380"/>
                <a:gd name="T1" fmla="*/ 846 h 1340"/>
                <a:gd name="T2" fmla="*/ 3505 w 1380"/>
                <a:gd name="T3" fmla="*/ 6872 h 1340"/>
                <a:gd name="T4" fmla="*/ 8493 w 1380"/>
                <a:gd name="T5" fmla="*/ 8581 h 1340"/>
                <a:gd name="T6" fmla="*/ 7105 w 1380"/>
                <a:gd name="T7" fmla="*/ 3001 h 1340"/>
                <a:gd name="T8" fmla="*/ 602 w 1380"/>
                <a:gd name="T9" fmla="*/ 846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84" name="Freeform 48">
              <a:extLst>
                <a:ext uri="{FF2B5EF4-FFF2-40B4-BE49-F238E27FC236}">
                  <a16:creationId xmlns:a16="http://schemas.microsoft.com/office/drawing/2014/main" id="{899FBC56-091B-46EF-8B83-EE3C496AA428}"/>
                </a:ext>
              </a:extLst>
            </p:cNvPr>
            <p:cNvSpPr>
              <a:spLocks/>
            </p:cNvSpPr>
            <p:nvPr/>
          </p:nvSpPr>
          <p:spPr bwMode="auto">
            <a:xfrm rot="-1509846">
              <a:off x="3437" y="4291"/>
              <a:ext cx="2269" cy="1745"/>
            </a:xfrm>
            <a:custGeom>
              <a:avLst/>
              <a:gdLst>
                <a:gd name="T0" fmla="*/ 1098 w 1380"/>
                <a:gd name="T1" fmla="*/ 460 h 1340"/>
                <a:gd name="T2" fmla="*/ 6396 w 1380"/>
                <a:gd name="T3" fmla="*/ 3739 h 1340"/>
                <a:gd name="T4" fmla="*/ 15485 w 1380"/>
                <a:gd name="T5" fmla="*/ 4669 h 1340"/>
                <a:gd name="T6" fmla="*/ 12951 w 1380"/>
                <a:gd name="T7" fmla="*/ 1634 h 1340"/>
                <a:gd name="T8" fmla="*/ 1098 w 1380"/>
                <a:gd name="T9" fmla="*/ 460 h 13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80" h="1340">
                  <a:moveTo>
                    <a:pt x="91" y="123"/>
                  </a:moveTo>
                  <a:cubicBezTo>
                    <a:pt x="0" y="217"/>
                    <a:pt x="332" y="811"/>
                    <a:pt x="532" y="998"/>
                  </a:cubicBezTo>
                  <a:cubicBezTo>
                    <a:pt x="732" y="1185"/>
                    <a:pt x="1198" y="1340"/>
                    <a:pt x="1289" y="1246"/>
                  </a:cubicBezTo>
                  <a:cubicBezTo>
                    <a:pt x="1380" y="1152"/>
                    <a:pt x="1278" y="623"/>
                    <a:pt x="1078" y="436"/>
                  </a:cubicBezTo>
                  <a:cubicBezTo>
                    <a:pt x="878" y="249"/>
                    <a:pt x="167" y="0"/>
                    <a:pt x="91" y="123"/>
                  </a:cubicBezTo>
                  <a:close/>
                </a:path>
              </a:pathLst>
            </a:custGeom>
            <a:solidFill>
              <a:srgbClr val="FFFF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69685" name="Oval 49">
              <a:extLst>
                <a:ext uri="{FF2B5EF4-FFF2-40B4-BE49-F238E27FC236}">
                  <a16:creationId xmlns:a16="http://schemas.microsoft.com/office/drawing/2014/main" id="{6345EFC6-A861-4AA1-8CD1-789FB5C634A3}"/>
                </a:ext>
              </a:extLst>
            </p:cNvPr>
            <p:cNvSpPr>
              <a:spLocks noChangeArrowheads="1"/>
            </p:cNvSpPr>
            <p:nvPr/>
          </p:nvSpPr>
          <p:spPr bwMode="auto">
            <a:xfrm rot="-1029293">
              <a:off x="5401" y="4427"/>
              <a:ext cx="1894" cy="1728"/>
            </a:xfrm>
            <a:prstGeom prst="ellipse">
              <a:avLst/>
            </a:prstGeom>
            <a:solidFill>
              <a:srgbClr val="FFFF00"/>
            </a:solidFill>
            <a:ln w="9525">
              <a:solidFill>
                <a:srgbClr val="000000"/>
              </a:solidFill>
              <a:round/>
              <a:headEnd/>
              <a:tailEnd/>
            </a:ln>
          </p:spPr>
          <p:txBody>
            <a:bodyPr wrap="none" anchor="ctr"/>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eaLnBrk="1" hangingPunct="1"/>
              <a:endParaRPr lang="en-GB" altLang="en-US"/>
            </a:p>
          </p:txBody>
        </p:sp>
        <p:sp>
          <p:nvSpPr>
            <p:cNvPr id="69686" name="Text Box 50">
              <a:extLst>
                <a:ext uri="{FF2B5EF4-FFF2-40B4-BE49-F238E27FC236}">
                  <a16:creationId xmlns:a16="http://schemas.microsoft.com/office/drawing/2014/main" id="{49D816C1-EB60-4F5B-AAB9-8F8B69CCF7EF}"/>
                </a:ext>
              </a:extLst>
            </p:cNvPr>
            <p:cNvSpPr txBox="1">
              <a:spLocks noChangeArrowheads="1"/>
            </p:cNvSpPr>
            <p:nvPr/>
          </p:nvSpPr>
          <p:spPr bwMode="auto">
            <a:xfrm rot="526414">
              <a:off x="4106" y="4911"/>
              <a:ext cx="1315" cy="406"/>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Happy</a:t>
              </a:r>
              <a:endParaRPr lang="en-US" altLang="en-US" sz="1800"/>
            </a:p>
          </p:txBody>
        </p:sp>
        <p:sp>
          <p:nvSpPr>
            <p:cNvPr id="69687" name="Text Box 51">
              <a:extLst>
                <a:ext uri="{FF2B5EF4-FFF2-40B4-BE49-F238E27FC236}">
                  <a16:creationId xmlns:a16="http://schemas.microsoft.com/office/drawing/2014/main" id="{51B7358C-F2D7-4FF7-8AF5-8EC779ECDAE9}"/>
                </a:ext>
              </a:extLst>
            </p:cNvPr>
            <p:cNvSpPr txBox="1">
              <a:spLocks noChangeArrowheads="1"/>
            </p:cNvSpPr>
            <p:nvPr/>
          </p:nvSpPr>
          <p:spPr bwMode="auto">
            <a:xfrm rot="-1335377">
              <a:off x="4153" y="5841"/>
              <a:ext cx="1611" cy="406"/>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Confident</a:t>
              </a:r>
              <a:endParaRPr lang="en-US" altLang="en-US" sz="1800"/>
            </a:p>
          </p:txBody>
        </p:sp>
        <p:sp>
          <p:nvSpPr>
            <p:cNvPr id="69688" name="Rectangle 52">
              <a:extLst>
                <a:ext uri="{FF2B5EF4-FFF2-40B4-BE49-F238E27FC236}">
                  <a16:creationId xmlns:a16="http://schemas.microsoft.com/office/drawing/2014/main" id="{B9DDFE97-C66B-438C-825D-FE527B414498}"/>
                </a:ext>
              </a:extLst>
            </p:cNvPr>
            <p:cNvSpPr>
              <a:spLocks noChangeArrowheads="1"/>
            </p:cNvSpPr>
            <p:nvPr/>
          </p:nvSpPr>
          <p:spPr bwMode="auto">
            <a:xfrm rot="-2320382">
              <a:off x="4938" y="6520"/>
              <a:ext cx="1277" cy="44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Caring</a:t>
              </a:r>
              <a:endParaRPr lang="en-US" altLang="en-US" sz="1800"/>
            </a:p>
          </p:txBody>
        </p:sp>
        <p:sp>
          <p:nvSpPr>
            <p:cNvPr id="69689" name="Rectangle 53">
              <a:extLst>
                <a:ext uri="{FF2B5EF4-FFF2-40B4-BE49-F238E27FC236}">
                  <a16:creationId xmlns:a16="http://schemas.microsoft.com/office/drawing/2014/main" id="{18EEF589-6F13-4B00-8293-FAB533735F43}"/>
                </a:ext>
              </a:extLst>
            </p:cNvPr>
            <p:cNvSpPr>
              <a:spLocks noChangeArrowheads="1"/>
            </p:cNvSpPr>
            <p:nvPr/>
          </p:nvSpPr>
          <p:spPr bwMode="auto">
            <a:xfrm rot="788892">
              <a:off x="6324" y="6480"/>
              <a:ext cx="1418" cy="44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Kind</a:t>
              </a:r>
              <a:endParaRPr lang="en-US" altLang="en-US" sz="1800"/>
            </a:p>
          </p:txBody>
        </p:sp>
        <p:sp>
          <p:nvSpPr>
            <p:cNvPr id="69690" name="Rectangle 54">
              <a:extLst>
                <a:ext uri="{FF2B5EF4-FFF2-40B4-BE49-F238E27FC236}">
                  <a16:creationId xmlns:a16="http://schemas.microsoft.com/office/drawing/2014/main" id="{860A0064-4A0D-4E58-9D4F-BC4D178E5AAF}"/>
                </a:ext>
              </a:extLst>
            </p:cNvPr>
            <p:cNvSpPr>
              <a:spLocks noChangeArrowheads="1"/>
            </p:cNvSpPr>
            <p:nvPr/>
          </p:nvSpPr>
          <p:spPr bwMode="auto">
            <a:xfrm rot="1041182">
              <a:off x="6684" y="5880"/>
              <a:ext cx="2344" cy="377"/>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Compassionate</a:t>
              </a:r>
              <a:endParaRPr lang="en-US" altLang="en-US" sz="1800"/>
            </a:p>
          </p:txBody>
        </p:sp>
        <p:sp>
          <p:nvSpPr>
            <p:cNvPr id="69691" name="Rectangle 55">
              <a:extLst>
                <a:ext uri="{FF2B5EF4-FFF2-40B4-BE49-F238E27FC236}">
                  <a16:creationId xmlns:a16="http://schemas.microsoft.com/office/drawing/2014/main" id="{A5DBFCB5-400F-4390-8811-0E54F6D53AE4}"/>
                </a:ext>
              </a:extLst>
            </p:cNvPr>
            <p:cNvSpPr>
              <a:spLocks noChangeArrowheads="1"/>
            </p:cNvSpPr>
            <p:nvPr/>
          </p:nvSpPr>
          <p:spPr bwMode="auto">
            <a:xfrm rot="-1029293">
              <a:off x="7124" y="4800"/>
              <a:ext cx="1814" cy="63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Know right from wrong</a:t>
              </a:r>
              <a:endParaRPr lang="en-US" altLang="en-US" sz="1800"/>
            </a:p>
          </p:txBody>
        </p:sp>
        <p:sp>
          <p:nvSpPr>
            <p:cNvPr id="69692" name="Rectangle 56">
              <a:extLst>
                <a:ext uri="{FF2B5EF4-FFF2-40B4-BE49-F238E27FC236}">
                  <a16:creationId xmlns:a16="http://schemas.microsoft.com/office/drawing/2014/main" id="{CC6C7EB9-F7A7-4485-ACDE-05E6F27DA233}"/>
                </a:ext>
              </a:extLst>
            </p:cNvPr>
            <p:cNvSpPr>
              <a:spLocks noChangeArrowheads="1"/>
            </p:cNvSpPr>
            <p:nvPr/>
          </p:nvSpPr>
          <p:spPr bwMode="auto">
            <a:xfrm rot="2363900">
              <a:off x="5639" y="3641"/>
              <a:ext cx="1453" cy="44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Fun</a:t>
              </a:r>
              <a:endParaRPr lang="en-US" altLang="en-US" sz="1800"/>
            </a:p>
          </p:txBody>
        </p:sp>
        <p:sp>
          <p:nvSpPr>
            <p:cNvPr id="69693" name="Text Box 57">
              <a:extLst>
                <a:ext uri="{FF2B5EF4-FFF2-40B4-BE49-F238E27FC236}">
                  <a16:creationId xmlns:a16="http://schemas.microsoft.com/office/drawing/2014/main" id="{481D0E3A-845E-43CE-91A9-242444DCC9B9}"/>
                </a:ext>
              </a:extLst>
            </p:cNvPr>
            <p:cNvSpPr txBox="1">
              <a:spLocks noChangeArrowheads="1"/>
            </p:cNvSpPr>
            <p:nvPr/>
          </p:nvSpPr>
          <p:spPr bwMode="auto">
            <a:xfrm rot="1848759">
              <a:off x="4524" y="4115"/>
              <a:ext cx="1352" cy="44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Healthy</a:t>
              </a:r>
              <a:endParaRPr lang="en-US" altLang="en-US" sz="1800"/>
            </a:p>
          </p:txBody>
        </p:sp>
        <p:sp>
          <p:nvSpPr>
            <p:cNvPr id="69694" name="Text Box 58">
              <a:extLst>
                <a:ext uri="{FF2B5EF4-FFF2-40B4-BE49-F238E27FC236}">
                  <a16:creationId xmlns:a16="http://schemas.microsoft.com/office/drawing/2014/main" id="{6ECB6F14-CF0A-475B-9F4B-6E871250ED78}"/>
                </a:ext>
              </a:extLst>
            </p:cNvPr>
            <p:cNvSpPr txBox="1">
              <a:spLocks noChangeArrowheads="1"/>
            </p:cNvSpPr>
            <p:nvPr/>
          </p:nvSpPr>
          <p:spPr bwMode="auto">
            <a:xfrm>
              <a:off x="5574" y="4560"/>
              <a:ext cx="1713" cy="132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Sensitive</a:t>
              </a:r>
            </a:p>
            <a:p>
              <a:r>
                <a:rPr lang="en-US" altLang="en-US" sz="1200">
                  <a:solidFill>
                    <a:srgbClr val="000000"/>
                  </a:solidFill>
                  <a:latin typeface="Arial" panose="020B0604020202020204" pitchFamily="34" charset="0"/>
                </a:rPr>
                <a:t>Loving</a:t>
              </a:r>
            </a:p>
            <a:p>
              <a:r>
                <a:rPr lang="en-US" altLang="en-US" sz="1200">
                  <a:solidFill>
                    <a:srgbClr val="000000"/>
                  </a:solidFill>
                  <a:latin typeface="Arial" panose="020B0604020202020204" pitchFamily="34" charset="0"/>
                </a:rPr>
                <a:t>Good relationships</a:t>
              </a:r>
              <a:endParaRPr lang="en-US" altLang="en-US" sz="1800"/>
            </a:p>
          </p:txBody>
        </p:sp>
        <p:sp>
          <p:nvSpPr>
            <p:cNvPr id="69695" name="Rectangle 59">
              <a:extLst>
                <a:ext uri="{FF2B5EF4-FFF2-40B4-BE49-F238E27FC236}">
                  <a16:creationId xmlns:a16="http://schemas.microsoft.com/office/drawing/2014/main" id="{D3DC81FD-BBA1-49FB-9109-9CF911C1E550}"/>
                </a:ext>
              </a:extLst>
            </p:cNvPr>
            <p:cNvSpPr>
              <a:spLocks noChangeArrowheads="1"/>
            </p:cNvSpPr>
            <p:nvPr/>
          </p:nvSpPr>
          <p:spPr bwMode="auto">
            <a:xfrm rot="-1957344">
              <a:off x="6923" y="3999"/>
              <a:ext cx="1310" cy="44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200">
                  <a:solidFill>
                    <a:srgbClr val="000000"/>
                  </a:solidFill>
                  <a:latin typeface="Arial" panose="020B0604020202020204" pitchFamily="34" charset="0"/>
                </a:rPr>
                <a:t>Clever</a:t>
              </a:r>
              <a:endParaRPr lang="en-US" altLang="en-US" sz="1800"/>
            </a:p>
          </p:txBody>
        </p:sp>
      </p:grpSp>
      <p:sp>
        <p:nvSpPr>
          <p:cNvPr id="69669" name="Text Box 60">
            <a:extLst>
              <a:ext uri="{FF2B5EF4-FFF2-40B4-BE49-F238E27FC236}">
                <a16:creationId xmlns:a16="http://schemas.microsoft.com/office/drawing/2014/main" id="{931D8B63-99B2-4A81-A335-C93D89F9761A}"/>
              </a:ext>
            </a:extLst>
          </p:cNvPr>
          <p:cNvSpPr txBox="1">
            <a:spLocks noChangeArrowheads="1"/>
          </p:cNvSpPr>
          <p:nvPr/>
        </p:nvSpPr>
        <p:spPr bwMode="auto">
          <a:xfrm>
            <a:off x="5216525" y="2849563"/>
            <a:ext cx="1481138" cy="2532062"/>
          </a:xfrm>
          <a:prstGeom prst="rect">
            <a:avLst/>
          </a:prstGeom>
          <a:noFill/>
          <a:ln>
            <a:noFill/>
          </a:ln>
          <a:extLst>
            <a:ext uri="{909E8E84-426E-40DD-AFC4-6F175D3DCCD1}">
              <a14:hiddenFill xmlns:a14="http://schemas.microsoft.com/office/drawing/2010/main">
                <a:solidFill>
                  <a:srgbClr val="009900"/>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r>
              <a:rPr lang="en-US" altLang="en-US" sz="1100" b="1">
                <a:solidFill>
                  <a:srgbClr val="000000"/>
                </a:solidFill>
                <a:latin typeface="Arial" panose="020B0604020202020204" pitchFamily="34" charset="0"/>
              </a:rPr>
              <a:t>Love</a:t>
            </a:r>
          </a:p>
          <a:p>
            <a:r>
              <a:rPr lang="en-US" altLang="en-US" sz="1100" b="1">
                <a:solidFill>
                  <a:srgbClr val="000000"/>
                </a:solidFill>
                <a:latin typeface="Arial" panose="020B0604020202020204" pitchFamily="34" charset="0"/>
              </a:rPr>
              <a:t>Guidance</a:t>
            </a:r>
          </a:p>
          <a:p>
            <a:r>
              <a:rPr lang="en-US" altLang="en-US" sz="1100" b="1">
                <a:solidFill>
                  <a:srgbClr val="000000"/>
                </a:solidFill>
                <a:latin typeface="Arial" panose="020B0604020202020204" pitchFamily="34" charset="0"/>
              </a:rPr>
              <a:t>Boundaries</a:t>
            </a:r>
          </a:p>
          <a:p>
            <a:pPr algn="l"/>
            <a:r>
              <a:rPr lang="en-US" altLang="en-US" sz="1100" b="1">
                <a:solidFill>
                  <a:srgbClr val="000000"/>
                </a:solidFill>
                <a:latin typeface="Arial" panose="020B0604020202020204" pitchFamily="34" charset="0"/>
              </a:rPr>
              <a:t>Communication</a:t>
            </a:r>
          </a:p>
          <a:p>
            <a:r>
              <a:rPr lang="en-US" altLang="en-US" sz="1100" b="1">
                <a:solidFill>
                  <a:srgbClr val="000000"/>
                </a:solidFill>
                <a:latin typeface="Arial" panose="020B0604020202020204" pitchFamily="34" charset="0"/>
              </a:rPr>
              <a:t>Role model</a:t>
            </a:r>
          </a:p>
          <a:p>
            <a:r>
              <a:rPr lang="en-US" altLang="en-US" sz="1100" b="1">
                <a:solidFill>
                  <a:srgbClr val="000000"/>
                </a:solidFill>
                <a:latin typeface="Arial" panose="020B0604020202020204" pitchFamily="34" charset="0"/>
              </a:rPr>
              <a:t>Praise</a:t>
            </a:r>
          </a:p>
          <a:p>
            <a:r>
              <a:rPr lang="en-US" altLang="en-US" sz="1100" b="1">
                <a:solidFill>
                  <a:srgbClr val="000000"/>
                </a:solidFill>
                <a:latin typeface="Arial" panose="020B0604020202020204" pitchFamily="34" charset="0"/>
              </a:rPr>
              <a:t>Have fun</a:t>
            </a:r>
          </a:p>
          <a:p>
            <a:r>
              <a:rPr lang="en-US" altLang="en-US" sz="1100" b="1">
                <a:solidFill>
                  <a:srgbClr val="000000"/>
                </a:solidFill>
                <a:latin typeface="Arial" panose="020B0604020202020204" pitchFamily="34" charset="0"/>
              </a:rPr>
              <a:t>Time together</a:t>
            </a:r>
          </a:p>
          <a:p>
            <a:r>
              <a:rPr lang="en-US" altLang="en-US" sz="1100" b="1">
                <a:solidFill>
                  <a:srgbClr val="000000"/>
                </a:solidFill>
                <a:latin typeface="Arial" panose="020B0604020202020204" pitchFamily="34" charset="0"/>
              </a:rPr>
              <a:t>Stability</a:t>
            </a:r>
          </a:p>
          <a:p>
            <a:r>
              <a:rPr lang="en-US" altLang="en-US" sz="1100" b="1">
                <a:solidFill>
                  <a:srgbClr val="000000"/>
                </a:solidFill>
                <a:latin typeface="Arial" panose="020B0604020202020204" pitchFamily="34" charset="0"/>
              </a:rPr>
              <a:t>Realistic expectations</a:t>
            </a:r>
          </a:p>
          <a:p>
            <a:r>
              <a:rPr lang="en-US" altLang="en-US" sz="1100" b="1">
                <a:solidFill>
                  <a:srgbClr val="000000"/>
                </a:solidFill>
                <a:latin typeface="Arial" panose="020B0604020202020204" pitchFamily="34" charset="0"/>
              </a:rPr>
              <a:t>Respect</a:t>
            </a:r>
          </a:p>
          <a:p>
            <a:r>
              <a:rPr lang="en-US" altLang="en-US" sz="1100" b="1">
                <a:solidFill>
                  <a:srgbClr val="000000"/>
                </a:solidFill>
                <a:latin typeface="Arial" panose="020B0604020202020204" pitchFamily="34" charset="0"/>
              </a:rPr>
              <a:t>Affection</a:t>
            </a:r>
          </a:p>
          <a:p>
            <a:r>
              <a:rPr lang="en-US" altLang="en-US" sz="1100" b="1">
                <a:solidFill>
                  <a:srgbClr val="000000"/>
                </a:solidFill>
                <a:latin typeface="Arial" panose="020B0604020202020204" pitchFamily="34" charset="0"/>
              </a:rPr>
              <a:t>Security</a:t>
            </a:r>
          </a:p>
          <a:p>
            <a:r>
              <a:rPr lang="en-US" altLang="en-US" sz="1100" b="1">
                <a:solidFill>
                  <a:srgbClr val="000000"/>
                </a:solidFill>
                <a:latin typeface="Arial" panose="020B0604020202020204" pitchFamily="34" charset="0"/>
              </a:rPr>
              <a:t>Consistency</a:t>
            </a:r>
          </a:p>
          <a:p>
            <a:r>
              <a:rPr lang="en-US" altLang="en-US" sz="1100" b="1">
                <a:solidFill>
                  <a:srgbClr val="000000"/>
                </a:solidFill>
                <a:latin typeface="Arial" panose="020B0604020202020204" pitchFamily="34" charset="0"/>
              </a:rPr>
              <a:t>Trust</a:t>
            </a:r>
          </a:p>
          <a:p>
            <a:endParaRPr lang="en-US" altLang="en-US" sz="900" b="1">
              <a:solidFill>
                <a:srgbClr val="000000"/>
              </a:solidFill>
              <a:latin typeface="Arial" panose="020B0604020202020204" pitchFamily="34" charset="0"/>
            </a:endParaRPr>
          </a:p>
          <a:p>
            <a:pPr algn="l"/>
            <a:endParaRPr lang="en-US" altLang="en-US" sz="900" b="1">
              <a:solidFill>
                <a:srgbClr val="000000"/>
              </a:solidFill>
              <a:latin typeface="Arial" panose="020B0604020202020204" pitchFamily="34" charset="0"/>
            </a:endParaRPr>
          </a:p>
          <a:p>
            <a:pPr algn="l"/>
            <a:endParaRPr lang="en-US" altLang="en-US" sz="1800"/>
          </a:p>
        </p:txBody>
      </p:sp>
      <p:sp>
        <p:nvSpPr>
          <p:cNvPr id="69670" name="Text Box 61">
            <a:extLst>
              <a:ext uri="{FF2B5EF4-FFF2-40B4-BE49-F238E27FC236}">
                <a16:creationId xmlns:a16="http://schemas.microsoft.com/office/drawing/2014/main" id="{B2A12C70-4CCC-4B06-92D3-892E3C42810C}"/>
              </a:ext>
            </a:extLst>
          </p:cNvPr>
          <p:cNvSpPr txBox="1">
            <a:spLocks noChangeArrowheads="1"/>
          </p:cNvSpPr>
          <p:nvPr/>
        </p:nvSpPr>
        <p:spPr bwMode="auto">
          <a:xfrm>
            <a:off x="3578225" y="5680076"/>
            <a:ext cx="1016000" cy="455613"/>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endParaRPr lang="en-US" altLang="en-US" sz="1400">
              <a:solidFill>
                <a:srgbClr val="000000"/>
              </a:solidFill>
              <a:latin typeface="Arial" panose="020B0604020202020204" pitchFamily="34" charset="0"/>
            </a:endParaRPr>
          </a:p>
          <a:p>
            <a:pPr algn="l"/>
            <a:r>
              <a:rPr lang="en-US" altLang="en-US" sz="1400">
                <a:solidFill>
                  <a:srgbClr val="000000"/>
                </a:solidFill>
                <a:latin typeface="Arial" panose="020B0604020202020204" pitchFamily="34" charset="0"/>
              </a:rPr>
              <a:t>clean</a:t>
            </a:r>
            <a:endParaRPr lang="en-US" altLang="en-US" sz="1800">
              <a:solidFill>
                <a:srgbClr val="000000"/>
              </a:solidFill>
            </a:endParaRPr>
          </a:p>
        </p:txBody>
      </p:sp>
      <p:sp>
        <p:nvSpPr>
          <p:cNvPr id="69671" name="Text Box 62">
            <a:extLst>
              <a:ext uri="{FF2B5EF4-FFF2-40B4-BE49-F238E27FC236}">
                <a16:creationId xmlns:a16="http://schemas.microsoft.com/office/drawing/2014/main" id="{5D3ADE08-CAB2-480D-9F30-5228A416014B}"/>
              </a:ext>
            </a:extLst>
          </p:cNvPr>
          <p:cNvSpPr txBox="1">
            <a:spLocks noChangeArrowheads="1"/>
          </p:cNvSpPr>
          <p:nvPr/>
        </p:nvSpPr>
        <p:spPr bwMode="auto">
          <a:xfrm>
            <a:off x="3113088" y="6256338"/>
            <a:ext cx="1403350" cy="26035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400">
                <a:solidFill>
                  <a:srgbClr val="000000"/>
                </a:solidFill>
                <a:latin typeface="Arial" panose="020B0604020202020204" pitchFamily="34" charset="0"/>
              </a:rPr>
              <a:t>warmth</a:t>
            </a:r>
            <a:endParaRPr lang="en-US" altLang="en-US" sz="1800">
              <a:solidFill>
                <a:srgbClr val="000000"/>
              </a:solidFill>
            </a:endParaRPr>
          </a:p>
        </p:txBody>
      </p:sp>
      <p:sp>
        <p:nvSpPr>
          <p:cNvPr id="69672" name="Text Box 63">
            <a:extLst>
              <a:ext uri="{FF2B5EF4-FFF2-40B4-BE49-F238E27FC236}">
                <a16:creationId xmlns:a16="http://schemas.microsoft.com/office/drawing/2014/main" id="{62FC3A64-47B6-4222-91E8-6A4D5A451A07}"/>
              </a:ext>
            </a:extLst>
          </p:cNvPr>
          <p:cNvSpPr txBox="1">
            <a:spLocks noChangeArrowheads="1"/>
          </p:cNvSpPr>
          <p:nvPr/>
        </p:nvSpPr>
        <p:spPr bwMode="auto">
          <a:xfrm>
            <a:off x="7551738" y="5942013"/>
            <a:ext cx="1168400" cy="26035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400">
                <a:solidFill>
                  <a:srgbClr val="000000"/>
                </a:solidFill>
                <a:latin typeface="Arial" panose="020B0604020202020204" pitchFamily="34" charset="0"/>
              </a:rPr>
              <a:t>water</a:t>
            </a:r>
            <a:endParaRPr lang="en-US" altLang="en-US" sz="1800">
              <a:solidFill>
                <a:srgbClr val="000000"/>
              </a:solidFill>
            </a:endParaRPr>
          </a:p>
        </p:txBody>
      </p:sp>
      <p:sp>
        <p:nvSpPr>
          <p:cNvPr id="69673" name="Text Box 64">
            <a:extLst>
              <a:ext uri="{FF2B5EF4-FFF2-40B4-BE49-F238E27FC236}">
                <a16:creationId xmlns:a16="http://schemas.microsoft.com/office/drawing/2014/main" id="{E4FC71AB-9F93-4AF1-AFE1-036E3C3E1F7E}"/>
              </a:ext>
            </a:extLst>
          </p:cNvPr>
          <p:cNvSpPr txBox="1">
            <a:spLocks noChangeArrowheads="1"/>
          </p:cNvSpPr>
          <p:nvPr/>
        </p:nvSpPr>
        <p:spPr bwMode="auto">
          <a:xfrm>
            <a:off x="9551988" y="3716338"/>
            <a:ext cx="1479550" cy="26035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70409" tIns="35204" rIns="70409" bIns="35204"/>
          <a:lstStyle>
            <a:lvl1pPr eaLnBrk="0" hangingPunct="0">
              <a:defRPr sz="4400">
                <a:solidFill>
                  <a:schemeClr val="tx1"/>
                </a:solidFill>
                <a:latin typeface="Tahoma" panose="020B0604030504040204" pitchFamily="34" charset="0"/>
                <a:ea typeface="MS PGothic" panose="020B0600070205080204" pitchFamily="34" charset="-128"/>
              </a:defRPr>
            </a:lvl1pPr>
            <a:lvl2pPr marL="742950" indent="-285750" eaLnBrk="0" hangingPunct="0">
              <a:defRPr sz="4400">
                <a:solidFill>
                  <a:schemeClr val="tx1"/>
                </a:solidFill>
                <a:latin typeface="Tahoma" panose="020B0604030504040204" pitchFamily="34" charset="0"/>
                <a:ea typeface="MS PGothic" panose="020B0600070205080204" pitchFamily="34" charset="-128"/>
              </a:defRPr>
            </a:lvl2pPr>
            <a:lvl3pPr marL="1143000" indent="-228600" eaLnBrk="0" hangingPunct="0">
              <a:defRPr sz="4400">
                <a:solidFill>
                  <a:schemeClr val="tx1"/>
                </a:solidFill>
                <a:latin typeface="Tahoma" panose="020B0604030504040204" pitchFamily="34" charset="0"/>
                <a:ea typeface="MS PGothic" panose="020B0600070205080204" pitchFamily="34" charset="-128"/>
              </a:defRPr>
            </a:lvl3pPr>
            <a:lvl4pPr marL="1600200" indent="-228600" eaLnBrk="0" hangingPunct="0">
              <a:defRPr sz="4400">
                <a:solidFill>
                  <a:schemeClr val="tx1"/>
                </a:solidFill>
                <a:latin typeface="Tahoma" panose="020B0604030504040204" pitchFamily="34" charset="0"/>
                <a:ea typeface="MS PGothic" panose="020B0600070205080204" pitchFamily="34" charset="-128"/>
              </a:defRPr>
            </a:lvl4pPr>
            <a:lvl5pPr marL="2057400" indent="-228600" eaLnBrk="0" hangingPunct="0">
              <a:defRPr sz="4400">
                <a:solidFill>
                  <a:schemeClr val="tx1"/>
                </a:solidFill>
                <a:latin typeface="Tahoma" panose="020B0604030504040204" pitchFamily="34" charset="0"/>
                <a:ea typeface="MS PGothic" panose="020B0600070205080204" pitchFamily="34" charset="-128"/>
              </a:defRPr>
            </a:lvl5pPr>
            <a:lvl6pPr marL="25146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6pPr>
            <a:lvl7pPr marL="29718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7pPr>
            <a:lvl8pPr marL="34290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8pPr>
            <a:lvl9pPr marL="3886200" indent="-228600" algn="ctr" eaLnBrk="0" fontAlgn="base" hangingPunct="0">
              <a:spcBef>
                <a:spcPct val="0"/>
              </a:spcBef>
              <a:spcAft>
                <a:spcPct val="0"/>
              </a:spcAft>
              <a:defRPr sz="4400">
                <a:solidFill>
                  <a:schemeClr val="tx1"/>
                </a:solidFill>
                <a:latin typeface="Tahoma" panose="020B0604030504040204" pitchFamily="34" charset="0"/>
                <a:ea typeface="MS PGothic" panose="020B0600070205080204" pitchFamily="34" charset="-128"/>
              </a:defRPr>
            </a:lvl9pPr>
          </a:lstStyle>
          <a:p>
            <a:pPr algn="l"/>
            <a:r>
              <a:rPr lang="en-US" altLang="en-US" sz="1400">
                <a:solidFill>
                  <a:srgbClr val="000000"/>
                </a:solidFill>
                <a:latin typeface="Arial" panose="020B0604020202020204" pitchFamily="34" charset="0"/>
              </a:rPr>
              <a:t>food</a:t>
            </a:r>
            <a:endParaRPr lang="en-US" altLang="en-US" sz="1800">
              <a:solidFill>
                <a:srgbClr val="00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can we do to help reduce difficult </a:t>
            </a:r>
            <a:r>
              <a:rPr lang="en-US" dirty="0" err="1"/>
              <a:t>behaviour</a:t>
            </a:r>
            <a:endParaRPr lang="en-GB" dirty="0"/>
          </a:p>
        </p:txBody>
      </p:sp>
      <p:sp>
        <p:nvSpPr>
          <p:cNvPr id="3" name="Content Placeholder 2"/>
          <p:cNvSpPr>
            <a:spLocks noGrp="1"/>
          </p:cNvSpPr>
          <p:nvPr>
            <p:ph idx="1"/>
          </p:nvPr>
        </p:nvSpPr>
        <p:spPr/>
        <p:txBody>
          <a:bodyPr>
            <a:normAutofit/>
          </a:bodyPr>
          <a:lstStyle/>
          <a:p>
            <a:pPr marL="0" indent="0">
              <a:buNone/>
            </a:pPr>
            <a:r>
              <a:rPr lang="en-US" sz="2400" b="1" dirty="0"/>
              <a:t>Remember we are the grown ups!</a:t>
            </a:r>
          </a:p>
          <a:p>
            <a:r>
              <a:rPr lang="en-US" dirty="0"/>
              <a:t>Children are sponges, they watch us as their role models</a:t>
            </a:r>
          </a:p>
          <a:p>
            <a:r>
              <a:rPr lang="en-US" dirty="0"/>
              <a:t>Children hear and sense things, do not think they don’t know!</a:t>
            </a:r>
          </a:p>
          <a:p>
            <a:r>
              <a:rPr lang="en-US" dirty="0"/>
              <a:t>Children pick up on our emotions, our anxieties and moods</a:t>
            </a:r>
          </a:p>
          <a:p>
            <a:r>
              <a:rPr lang="en-US" dirty="0"/>
              <a:t>Children act how we act, they learn by example</a:t>
            </a:r>
          </a:p>
          <a:p>
            <a:r>
              <a:rPr lang="en-US" dirty="0"/>
              <a:t>However upset, worried, angry or distressed, we are the adult. </a:t>
            </a:r>
            <a:endParaRPr lang="en-GB" dirty="0"/>
          </a:p>
        </p:txBody>
      </p:sp>
    </p:spTree>
    <p:extLst>
      <p:ext uri="{BB962C8B-B14F-4D97-AF65-F5344CB8AC3E}">
        <p14:creationId xmlns:p14="http://schemas.microsoft.com/office/powerpoint/2010/main" val="2766461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Strategies to try to help produce positive </a:t>
            </a:r>
            <a:r>
              <a:rPr lang="en-US" dirty="0" err="1"/>
              <a:t>behaviour</a:t>
            </a:r>
            <a:r>
              <a:rPr lang="en-US" dirty="0"/>
              <a:t>:-</a:t>
            </a:r>
            <a:endParaRPr lang="en-GB" dirty="0"/>
          </a:p>
        </p:txBody>
      </p:sp>
      <p:sp>
        <p:nvSpPr>
          <p:cNvPr id="3" name="Content Placeholder 2"/>
          <p:cNvSpPr>
            <a:spLocks noGrp="1"/>
          </p:cNvSpPr>
          <p:nvPr>
            <p:ph idx="1"/>
          </p:nvPr>
        </p:nvSpPr>
        <p:spPr>
          <a:xfrm>
            <a:off x="1154954" y="2603500"/>
            <a:ext cx="8825659" cy="3700318"/>
          </a:xfrm>
        </p:spPr>
        <p:txBody>
          <a:bodyPr/>
          <a:lstStyle/>
          <a:p>
            <a:r>
              <a:rPr lang="en-US" sz="1600" dirty="0"/>
              <a:t>Create a space for conversation</a:t>
            </a:r>
          </a:p>
          <a:p>
            <a:r>
              <a:rPr lang="en-US" sz="1600" dirty="0"/>
              <a:t>Be open and consistently available</a:t>
            </a:r>
          </a:p>
          <a:p>
            <a:r>
              <a:rPr lang="en-US" sz="1600" dirty="0"/>
              <a:t>Children find it easier to talk while doing another activity</a:t>
            </a:r>
          </a:p>
          <a:p>
            <a:r>
              <a:rPr lang="en-US" sz="1600" dirty="0"/>
              <a:t>Praise v criticism – 5 to 1 rule, types of praise</a:t>
            </a:r>
          </a:p>
          <a:p>
            <a:r>
              <a:rPr lang="en-US" sz="1600" dirty="0"/>
              <a:t>Boundaries</a:t>
            </a:r>
          </a:p>
          <a:p>
            <a:pPr marL="0" indent="0">
              <a:buNone/>
            </a:pPr>
            <a:r>
              <a:rPr lang="en-US" sz="1600" dirty="0"/>
              <a:t>		Controlling parent ……………………..Rebellious or defensive </a:t>
            </a:r>
            <a:r>
              <a:rPr lang="en-US" sz="1600" dirty="0" err="1"/>
              <a:t>behaviour</a:t>
            </a:r>
            <a:endParaRPr lang="en-US" sz="1600" dirty="0"/>
          </a:p>
          <a:p>
            <a:pPr marL="0" indent="0">
              <a:buNone/>
            </a:pPr>
            <a:r>
              <a:rPr lang="en-US" sz="1600" dirty="0"/>
              <a:t>		Inconsistent parent …………………….Feeling lost, confused or manipulative</a:t>
            </a:r>
          </a:p>
          <a:p>
            <a:pPr marL="0" indent="0">
              <a:buNone/>
            </a:pPr>
            <a:r>
              <a:rPr lang="en-US" sz="1600" dirty="0"/>
              <a:t>		No boundaries ………………………….No-one cares about me, extreme              							</a:t>
            </a:r>
            <a:r>
              <a:rPr lang="en-US" sz="1600" dirty="0" err="1"/>
              <a:t>behaviour</a:t>
            </a:r>
            <a:r>
              <a:rPr lang="en-US" sz="1600" dirty="0"/>
              <a:t> may get me results or get limits I need</a:t>
            </a:r>
          </a:p>
          <a:p>
            <a:pPr marL="0" indent="0">
              <a:buNone/>
            </a:pPr>
            <a:r>
              <a:rPr lang="en-US" sz="1600" dirty="0"/>
              <a:t>	        </a:t>
            </a:r>
            <a:r>
              <a:rPr lang="en-US" sz="1600" b="1" dirty="0"/>
              <a:t>Clear boundaries ………………………………Safe, Secure, Confident</a:t>
            </a:r>
          </a:p>
          <a:p>
            <a:pPr marL="0" indent="0">
              <a:buNone/>
            </a:pPr>
            <a:endParaRPr lang="en-US" sz="1600" dirty="0"/>
          </a:p>
          <a:p>
            <a:pPr marL="0" indent="0">
              <a:buNone/>
            </a:pPr>
            <a:endParaRPr lang="en-US" sz="1600" dirty="0"/>
          </a:p>
          <a:p>
            <a:endParaRPr lang="en-US" sz="1600" dirty="0"/>
          </a:p>
          <a:p>
            <a:pPr marL="457200" lvl="1" indent="0">
              <a:buNone/>
            </a:pPr>
            <a:endParaRPr lang="en-GB" dirty="0"/>
          </a:p>
        </p:txBody>
      </p:sp>
    </p:spTree>
    <p:extLst>
      <p:ext uri="{BB962C8B-B14F-4D97-AF65-F5344CB8AC3E}">
        <p14:creationId xmlns:p14="http://schemas.microsoft.com/office/powerpoint/2010/main" val="1859689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Strategies to help reduce anxiety in  children</a:t>
            </a:r>
            <a:endParaRPr lang="en-GB" dirty="0"/>
          </a:p>
        </p:txBody>
      </p:sp>
      <p:sp>
        <p:nvSpPr>
          <p:cNvPr id="3" name="Content Placeholder 2"/>
          <p:cNvSpPr>
            <a:spLocks noGrp="1"/>
          </p:cNvSpPr>
          <p:nvPr>
            <p:ph idx="1"/>
          </p:nvPr>
        </p:nvSpPr>
        <p:spPr/>
        <p:txBody>
          <a:bodyPr>
            <a:normAutofit/>
          </a:bodyPr>
          <a:lstStyle/>
          <a:p>
            <a:pPr marL="0" indent="0">
              <a:buNone/>
            </a:pPr>
            <a:r>
              <a:rPr lang="en-US" sz="2400" b="1" dirty="0"/>
              <a:t>Demonstrate Calm</a:t>
            </a:r>
          </a:p>
          <a:p>
            <a:r>
              <a:rPr lang="en-US" dirty="0"/>
              <a:t>Model calm and measured response</a:t>
            </a:r>
          </a:p>
          <a:p>
            <a:endParaRPr lang="en-US" dirty="0"/>
          </a:p>
          <a:p>
            <a:r>
              <a:rPr lang="en-US" sz="2400" b="1" dirty="0" err="1"/>
              <a:t>Empathise</a:t>
            </a:r>
            <a:r>
              <a:rPr lang="en-US" sz="2400" b="1" dirty="0"/>
              <a:t> and validate</a:t>
            </a:r>
          </a:p>
          <a:p>
            <a:r>
              <a:rPr lang="en-US" dirty="0"/>
              <a:t>Listen, ask questions, show an interest and think about things from their perspective.  Accept their anger, sadness, worry, </a:t>
            </a:r>
            <a:r>
              <a:rPr lang="en-US" dirty="0" err="1"/>
              <a:t>etc</a:t>
            </a:r>
            <a:endParaRPr lang="en-US" dirty="0"/>
          </a:p>
          <a:p>
            <a:r>
              <a:rPr lang="en-US" dirty="0"/>
              <a:t>Try to avoid a quick ‘everything is fine’ response</a:t>
            </a:r>
          </a:p>
          <a:p>
            <a:r>
              <a:rPr lang="en-US" dirty="0"/>
              <a:t>Help them understand their physical response is normal and ok</a:t>
            </a:r>
            <a:endParaRPr lang="en-GB" dirty="0"/>
          </a:p>
        </p:txBody>
      </p:sp>
    </p:spTree>
    <p:extLst>
      <p:ext uri="{BB962C8B-B14F-4D97-AF65-F5344CB8AC3E}">
        <p14:creationId xmlns:p14="http://schemas.microsoft.com/office/powerpoint/2010/main" val="2921305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Strategies to help manage anxiety</a:t>
            </a:r>
            <a:endParaRPr lang="en-GB" dirty="0"/>
          </a:p>
        </p:txBody>
      </p:sp>
      <p:sp>
        <p:nvSpPr>
          <p:cNvPr id="3" name="Content Placeholder 2"/>
          <p:cNvSpPr>
            <a:spLocks noGrp="1"/>
          </p:cNvSpPr>
          <p:nvPr>
            <p:ph idx="1"/>
          </p:nvPr>
        </p:nvSpPr>
        <p:spPr/>
        <p:txBody>
          <a:bodyPr>
            <a:normAutofit/>
          </a:bodyPr>
          <a:lstStyle/>
          <a:p>
            <a:r>
              <a:rPr lang="en-US" sz="2400" b="1" dirty="0"/>
              <a:t>Re-frame and re-think</a:t>
            </a:r>
          </a:p>
          <a:p>
            <a:r>
              <a:rPr lang="en-US" dirty="0"/>
              <a:t>A worry isn’t necessarily fact, listen and understand what they are concerned about.</a:t>
            </a:r>
          </a:p>
          <a:p>
            <a:r>
              <a:rPr lang="en-US" dirty="0"/>
              <a:t>Look at different ways of thinking</a:t>
            </a:r>
          </a:p>
          <a:p>
            <a:r>
              <a:rPr lang="en-US" dirty="0"/>
              <a:t>What would it mean if their worries did happen?</a:t>
            </a:r>
            <a:endParaRPr lang="en-GB" dirty="0"/>
          </a:p>
        </p:txBody>
      </p:sp>
    </p:spTree>
    <p:extLst>
      <p:ext uri="{BB962C8B-B14F-4D97-AF65-F5344CB8AC3E}">
        <p14:creationId xmlns:p14="http://schemas.microsoft.com/office/powerpoint/2010/main" val="4051881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Let’s go back to play …..</a:t>
            </a:r>
            <a:endParaRPr lang="en-GB" dirty="0"/>
          </a:p>
        </p:txBody>
      </p:sp>
      <p:sp>
        <p:nvSpPr>
          <p:cNvPr id="3" name="Content Placeholder 2"/>
          <p:cNvSpPr>
            <a:spLocks noGrp="1"/>
          </p:cNvSpPr>
          <p:nvPr>
            <p:ph idx="1"/>
          </p:nvPr>
        </p:nvSpPr>
        <p:spPr/>
        <p:txBody>
          <a:bodyPr>
            <a:normAutofit/>
          </a:bodyPr>
          <a:lstStyle/>
          <a:p>
            <a:r>
              <a:rPr lang="en-US" sz="2400" b="1" dirty="0"/>
              <a:t>Play, Play </a:t>
            </a:r>
            <a:r>
              <a:rPr lang="en-US" sz="2400" b="1" dirty="0" err="1"/>
              <a:t>Play</a:t>
            </a:r>
            <a:r>
              <a:rPr lang="en-US" sz="2400" b="1" dirty="0"/>
              <a:t> ………………</a:t>
            </a:r>
          </a:p>
          <a:p>
            <a:r>
              <a:rPr lang="en-US" dirty="0"/>
              <a:t>Play is a very important element of what a child needs now</a:t>
            </a:r>
          </a:p>
          <a:p>
            <a:r>
              <a:rPr lang="en-US" dirty="0"/>
              <a:t>Play helps us feel cared for and enables us to have fun.  Children and parents need to play and laugh together to rebuild, to feel safe, to enable feelings to be verbalized and to get ready for school routines/more normal activities</a:t>
            </a:r>
          </a:p>
          <a:p>
            <a:r>
              <a:rPr lang="en-US" dirty="0"/>
              <a:t>Physical play and physical exercise is an important outlet for pent up feelings, skipping, running around the garden, quick game of </a:t>
            </a:r>
            <a:r>
              <a:rPr lang="en-US" dirty="0" err="1"/>
              <a:t>footie,etc</a:t>
            </a:r>
            <a:endParaRPr lang="en-US" dirty="0"/>
          </a:p>
          <a:p>
            <a:r>
              <a:rPr lang="en-US" dirty="0"/>
              <a:t>Drawing and painting, play dough, clay – these are great ways of enabled children to explore their feelings and talk about them, give them this opportunity – don’t worry about the mess!</a:t>
            </a:r>
          </a:p>
          <a:p>
            <a:endParaRPr lang="en-GB" dirty="0"/>
          </a:p>
        </p:txBody>
      </p:sp>
    </p:spTree>
    <p:extLst>
      <p:ext uri="{BB962C8B-B14F-4D97-AF65-F5344CB8AC3E}">
        <p14:creationId xmlns:p14="http://schemas.microsoft.com/office/powerpoint/2010/main" val="2373615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263" y="875377"/>
            <a:ext cx="8761413" cy="706964"/>
          </a:xfrm>
        </p:spPr>
        <p:txBody>
          <a:bodyPr/>
          <a:lstStyle/>
          <a:p>
            <a:r>
              <a:rPr lang="en-US" dirty="0"/>
              <a:t>Ideas for managing difficult </a:t>
            </a:r>
            <a:r>
              <a:rPr lang="en-US" dirty="0" err="1"/>
              <a:t>behaviours</a:t>
            </a:r>
            <a:endParaRPr lang="en-GB" dirty="0"/>
          </a:p>
        </p:txBody>
      </p:sp>
      <p:sp>
        <p:nvSpPr>
          <p:cNvPr id="7" name="Content Placeholder 6"/>
          <p:cNvSpPr>
            <a:spLocks noGrp="1"/>
          </p:cNvSpPr>
          <p:nvPr>
            <p:ph idx="1"/>
          </p:nvPr>
        </p:nvSpPr>
        <p:spPr/>
        <p:txBody>
          <a:bodyPr>
            <a:normAutofit/>
          </a:bodyPr>
          <a:lstStyle/>
          <a:p>
            <a:r>
              <a:rPr lang="en-US" dirty="0"/>
              <a:t>Boundaries – all children even those most traumatized and anxious need boundaries </a:t>
            </a:r>
          </a:p>
          <a:p>
            <a:r>
              <a:rPr lang="en-US" dirty="0"/>
              <a:t>Routines </a:t>
            </a:r>
          </a:p>
          <a:p>
            <a:r>
              <a:rPr lang="en-US" dirty="0"/>
              <a:t>Visual Timetable</a:t>
            </a:r>
          </a:p>
          <a:p>
            <a:r>
              <a:rPr lang="en-US" dirty="0"/>
              <a:t>Praise, praise, praise</a:t>
            </a:r>
          </a:p>
          <a:p>
            <a:r>
              <a:rPr lang="en-US" dirty="0"/>
              <a:t>Rewards – verbal, starry sky chart, pasta jar, star chart</a:t>
            </a:r>
          </a:p>
          <a:p>
            <a:r>
              <a:rPr lang="en-US" dirty="0"/>
              <a:t>Check in – Thermometer chart</a:t>
            </a:r>
            <a:endParaRPr lang="en-GB" dirty="0"/>
          </a:p>
        </p:txBody>
      </p:sp>
    </p:spTree>
    <p:extLst>
      <p:ext uri="{BB962C8B-B14F-4D97-AF65-F5344CB8AC3E}">
        <p14:creationId xmlns:p14="http://schemas.microsoft.com/office/powerpoint/2010/main" val="2342606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263" y="875377"/>
            <a:ext cx="8761413" cy="706964"/>
          </a:xfrm>
        </p:spPr>
        <p:txBody>
          <a:bodyPr/>
          <a:lstStyle/>
          <a:p>
            <a:r>
              <a:rPr lang="en-US" dirty="0"/>
              <a:t>Ideas for managing difficult </a:t>
            </a:r>
            <a:r>
              <a:rPr lang="en-US" dirty="0" err="1"/>
              <a:t>behaviours</a:t>
            </a:r>
            <a:endParaRPr lang="en-GB" dirty="0"/>
          </a:p>
        </p:txBody>
      </p:sp>
      <p:sp>
        <p:nvSpPr>
          <p:cNvPr id="7" name="Content Placeholder 6"/>
          <p:cNvSpPr>
            <a:spLocks noGrp="1"/>
          </p:cNvSpPr>
          <p:nvPr>
            <p:ph idx="1"/>
          </p:nvPr>
        </p:nvSpPr>
        <p:spPr/>
        <p:txBody>
          <a:bodyPr>
            <a:normAutofit/>
          </a:bodyPr>
          <a:lstStyle/>
          <a:p>
            <a:r>
              <a:rPr lang="en-GB" dirty="0"/>
              <a:t>Role modelling how we should manage</a:t>
            </a:r>
          </a:p>
          <a:p>
            <a:r>
              <a:rPr lang="en-GB" dirty="0"/>
              <a:t>Empathetic responding</a:t>
            </a:r>
          </a:p>
          <a:p>
            <a:r>
              <a:rPr lang="en-GB" dirty="0"/>
              <a:t>Catching the behaviour before it escalates</a:t>
            </a:r>
          </a:p>
          <a:p>
            <a:r>
              <a:rPr lang="en-GB" dirty="0"/>
              <a:t>Planned ignoring</a:t>
            </a:r>
          </a:p>
          <a:p>
            <a:r>
              <a:rPr lang="en-GB" dirty="0"/>
              <a:t>Logical consequence</a:t>
            </a:r>
          </a:p>
          <a:p>
            <a:r>
              <a:rPr lang="en-GB" dirty="0"/>
              <a:t>Choice and consequence</a:t>
            </a:r>
          </a:p>
          <a:p>
            <a:r>
              <a:rPr lang="en-GB" dirty="0"/>
              <a:t>Time to reflect, Quiet time</a:t>
            </a:r>
          </a:p>
          <a:p>
            <a:r>
              <a:rPr lang="en-GB" dirty="0"/>
              <a:t>Time out</a:t>
            </a:r>
          </a:p>
          <a:p>
            <a:r>
              <a:rPr lang="en-GB" dirty="0"/>
              <a:t>Repair</a:t>
            </a:r>
          </a:p>
        </p:txBody>
      </p:sp>
    </p:spTree>
    <p:extLst>
      <p:ext uri="{BB962C8B-B14F-4D97-AF65-F5344CB8AC3E}">
        <p14:creationId xmlns:p14="http://schemas.microsoft.com/office/powerpoint/2010/main" val="2965063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81561-72A8-43A9-AE49-2FA2712385AE}"/>
              </a:ext>
            </a:extLst>
          </p:cNvPr>
          <p:cNvSpPr>
            <a:spLocks noGrp="1"/>
          </p:cNvSpPr>
          <p:nvPr>
            <p:ph type="title"/>
          </p:nvPr>
        </p:nvSpPr>
        <p:spPr/>
        <p:txBody>
          <a:bodyPr/>
          <a:lstStyle/>
          <a:p>
            <a:r>
              <a:rPr lang="en-GB" dirty="0"/>
              <a:t>De-escalation techniques</a:t>
            </a:r>
          </a:p>
        </p:txBody>
      </p:sp>
      <p:pic>
        <p:nvPicPr>
          <p:cNvPr id="4" name="Content Placeholder 3">
            <a:extLst>
              <a:ext uri="{FF2B5EF4-FFF2-40B4-BE49-F238E27FC236}">
                <a16:creationId xmlns:a16="http://schemas.microsoft.com/office/drawing/2014/main" id="{BDD54326-6487-4A25-A050-F9A5B8390F38}"/>
              </a:ext>
            </a:extLst>
          </p:cNvPr>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87751" y="2160588"/>
            <a:ext cx="2376535" cy="3881437"/>
          </a:xfrm>
          <a:prstGeom prst="rect">
            <a:avLst/>
          </a:prstGeom>
        </p:spPr>
      </p:pic>
    </p:spTree>
    <p:extLst>
      <p:ext uri="{BB962C8B-B14F-4D97-AF65-F5344CB8AC3E}">
        <p14:creationId xmlns:p14="http://schemas.microsoft.com/office/powerpoint/2010/main" val="3428331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DF0C6-F905-42E5-9D0A-B4C928FF9A7E}"/>
              </a:ext>
            </a:extLst>
          </p:cNvPr>
          <p:cNvSpPr>
            <a:spLocks noGrp="1"/>
          </p:cNvSpPr>
          <p:nvPr>
            <p:ph type="title"/>
          </p:nvPr>
        </p:nvSpPr>
        <p:spPr/>
        <p:txBody>
          <a:bodyPr/>
          <a:lstStyle/>
          <a:p>
            <a:r>
              <a:rPr lang="en-GB" dirty="0"/>
              <a:t>Calming down techniques for anxiety and anger</a:t>
            </a:r>
          </a:p>
        </p:txBody>
      </p:sp>
      <p:sp>
        <p:nvSpPr>
          <p:cNvPr id="3" name="Content Placeholder 2">
            <a:extLst>
              <a:ext uri="{FF2B5EF4-FFF2-40B4-BE49-F238E27FC236}">
                <a16:creationId xmlns:a16="http://schemas.microsoft.com/office/drawing/2014/main" id="{2C2839E7-B61F-4F74-A95C-8B1D2D34E0B9}"/>
              </a:ext>
            </a:extLst>
          </p:cNvPr>
          <p:cNvSpPr>
            <a:spLocks noGrp="1"/>
          </p:cNvSpPr>
          <p:nvPr>
            <p:ph idx="1"/>
          </p:nvPr>
        </p:nvSpPr>
        <p:spPr>
          <a:xfrm>
            <a:off x="1154954" y="2297151"/>
            <a:ext cx="8825659" cy="4159405"/>
          </a:xfrm>
        </p:spPr>
        <p:txBody>
          <a:bodyPr/>
          <a:lstStyle/>
          <a:p>
            <a:r>
              <a:rPr lang="en-GB" dirty="0"/>
              <a:t>Drink water</a:t>
            </a:r>
          </a:p>
          <a:p>
            <a:r>
              <a:rPr lang="en-GB" dirty="0"/>
              <a:t>Sing</a:t>
            </a:r>
          </a:p>
          <a:p>
            <a:r>
              <a:rPr lang="en-GB" dirty="0"/>
              <a:t>Hugging</a:t>
            </a:r>
          </a:p>
          <a:p>
            <a:r>
              <a:rPr lang="en-GB" dirty="0"/>
              <a:t>Visualisation of happy memory</a:t>
            </a:r>
          </a:p>
          <a:p>
            <a:r>
              <a:rPr lang="en-GB" dirty="0"/>
              <a:t>Colour in a book</a:t>
            </a:r>
          </a:p>
          <a:p>
            <a:r>
              <a:rPr lang="en-GB" dirty="0"/>
              <a:t>Have a walk or run</a:t>
            </a:r>
          </a:p>
          <a:p>
            <a:r>
              <a:rPr lang="en-GB" dirty="0"/>
              <a:t>Play dough</a:t>
            </a:r>
          </a:p>
          <a:p>
            <a:r>
              <a:rPr lang="en-GB" dirty="0"/>
              <a:t>Calming music</a:t>
            </a:r>
          </a:p>
          <a:p>
            <a:r>
              <a:rPr lang="en-GB" dirty="0"/>
              <a:t>Breathing</a:t>
            </a:r>
          </a:p>
          <a:p>
            <a:r>
              <a:rPr lang="en-GB" dirty="0"/>
              <a:t>Blowing up balloons or bubbles</a:t>
            </a:r>
          </a:p>
          <a:p>
            <a:endParaRPr lang="en-GB" dirty="0"/>
          </a:p>
        </p:txBody>
      </p:sp>
    </p:spTree>
    <p:extLst>
      <p:ext uri="{BB962C8B-B14F-4D97-AF65-F5344CB8AC3E}">
        <p14:creationId xmlns:p14="http://schemas.microsoft.com/office/powerpoint/2010/main" val="342550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does this child’s meltdowns look like?</a:t>
            </a:r>
            <a:endParaRPr lang="en-GB" dirty="0"/>
          </a:p>
        </p:txBody>
      </p:sp>
      <p:sp>
        <p:nvSpPr>
          <p:cNvPr id="3" name="Content Placeholder 2"/>
          <p:cNvSpPr>
            <a:spLocks noGrp="1"/>
          </p:cNvSpPr>
          <p:nvPr>
            <p:ph idx="1"/>
          </p:nvPr>
        </p:nvSpPr>
        <p:spPr/>
        <p:txBody>
          <a:bodyPr/>
          <a:lstStyle/>
          <a:p>
            <a:r>
              <a:rPr lang="en-US" dirty="0"/>
              <a:t>If you a child is having repeated difficulties at home, can you see a pattern for behavior and calming?</a:t>
            </a:r>
          </a:p>
          <a:p>
            <a:r>
              <a:rPr lang="en-US" dirty="0"/>
              <a:t>Could you draw a table with headings saying:</a:t>
            </a:r>
          </a:p>
          <a:p>
            <a:pPr marL="0" indent="0">
              <a:buNone/>
            </a:pPr>
            <a:r>
              <a:rPr lang="en-US" dirty="0"/>
              <a:t>	</a:t>
            </a:r>
            <a:r>
              <a:rPr lang="en-US" sz="1800" dirty="0"/>
              <a:t>Triggers	   </a:t>
            </a:r>
            <a:r>
              <a:rPr lang="en-US" sz="1800" dirty="0" err="1"/>
              <a:t>Behaviours</a:t>
            </a:r>
            <a:r>
              <a:rPr lang="en-US" sz="1800" dirty="0"/>
              <a:t> shown	Helpful Strategies		Unhelpful Strategies</a:t>
            </a:r>
          </a:p>
          <a:p>
            <a:pPr marL="0" indent="0">
              <a:buNone/>
            </a:pPr>
            <a:endParaRPr lang="en-US" sz="1800" dirty="0"/>
          </a:p>
          <a:p>
            <a:r>
              <a:rPr lang="en-US" dirty="0"/>
              <a:t>It might be by recording regularly you are able to reduce the number of meltdowns or be more able to act, intervene and distract quicker</a:t>
            </a:r>
          </a:p>
          <a:p>
            <a:pPr marL="0" indent="0">
              <a:buNone/>
            </a:pPr>
            <a:endParaRPr lang="en-US" dirty="0"/>
          </a:p>
          <a:p>
            <a:pPr marL="0" indent="0">
              <a:buNone/>
            </a:pPr>
            <a:endParaRPr lang="en-GB" sz="1800" dirty="0"/>
          </a:p>
        </p:txBody>
      </p:sp>
    </p:spTree>
    <p:extLst>
      <p:ext uri="{BB962C8B-B14F-4D97-AF65-F5344CB8AC3E}">
        <p14:creationId xmlns:p14="http://schemas.microsoft.com/office/powerpoint/2010/main" val="3897314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506F6-68C6-4791-BC89-A9E25B116F4C}"/>
              </a:ext>
            </a:extLst>
          </p:cNvPr>
          <p:cNvSpPr>
            <a:spLocks noGrp="1"/>
          </p:cNvSpPr>
          <p:nvPr>
            <p:ph type="title"/>
          </p:nvPr>
        </p:nvSpPr>
        <p:spPr/>
        <p:txBody>
          <a:bodyPr/>
          <a:lstStyle/>
          <a:p>
            <a:r>
              <a:rPr lang="en-GB" dirty="0"/>
              <a:t>Looking after yourself</a:t>
            </a:r>
          </a:p>
        </p:txBody>
      </p:sp>
      <p:sp>
        <p:nvSpPr>
          <p:cNvPr id="3" name="Content Placeholder 2">
            <a:extLst>
              <a:ext uri="{FF2B5EF4-FFF2-40B4-BE49-F238E27FC236}">
                <a16:creationId xmlns:a16="http://schemas.microsoft.com/office/drawing/2014/main" id="{53066F71-05F2-48F6-948A-409B27A74B0F}"/>
              </a:ext>
            </a:extLst>
          </p:cNvPr>
          <p:cNvSpPr>
            <a:spLocks noGrp="1"/>
          </p:cNvSpPr>
          <p:nvPr>
            <p:ph idx="1"/>
          </p:nvPr>
        </p:nvSpPr>
        <p:spPr/>
        <p:txBody>
          <a:bodyPr>
            <a:normAutofit lnSpcReduction="10000"/>
          </a:bodyPr>
          <a:lstStyle/>
          <a:p>
            <a:r>
              <a:rPr lang="en-US" sz="2400" dirty="0">
                <a:solidFill>
                  <a:schemeClr val="accent1"/>
                </a:solidFill>
              </a:rPr>
              <a:t>When our children challenge us or have melt downs, it can leave us feeling stressed.  Remember to take time for you, this will make you more able to take time for your children.</a:t>
            </a:r>
          </a:p>
          <a:p>
            <a:pPr lvl="1"/>
            <a:r>
              <a:rPr lang="en-US" sz="2000" dirty="0">
                <a:solidFill>
                  <a:schemeClr val="accent1"/>
                </a:solidFill>
              </a:rPr>
              <a:t>Look at a photo of family/loved one</a:t>
            </a:r>
          </a:p>
          <a:p>
            <a:pPr lvl="1"/>
            <a:r>
              <a:rPr lang="en-US" sz="2000" dirty="0">
                <a:solidFill>
                  <a:schemeClr val="accent1"/>
                </a:solidFill>
              </a:rPr>
              <a:t>Listen to some music, dance around the kitchen (with a </a:t>
            </a:r>
            <a:r>
              <a:rPr lang="en-US" sz="2000" dirty="0" err="1">
                <a:solidFill>
                  <a:schemeClr val="accent1"/>
                </a:solidFill>
              </a:rPr>
              <a:t>cuppa</a:t>
            </a:r>
            <a:r>
              <a:rPr lang="en-US" sz="2000" dirty="0">
                <a:solidFill>
                  <a:schemeClr val="accent1"/>
                </a:solidFill>
              </a:rPr>
              <a:t>)</a:t>
            </a:r>
          </a:p>
          <a:p>
            <a:pPr lvl="1"/>
            <a:r>
              <a:rPr lang="en-US" sz="2000" dirty="0">
                <a:solidFill>
                  <a:schemeClr val="accent1"/>
                </a:solidFill>
              </a:rPr>
              <a:t>Read an affirmation</a:t>
            </a:r>
          </a:p>
          <a:p>
            <a:pPr lvl="1"/>
            <a:r>
              <a:rPr lang="en-US" sz="2000" dirty="0">
                <a:solidFill>
                  <a:schemeClr val="accent1"/>
                </a:solidFill>
              </a:rPr>
              <a:t>Stop and breath</a:t>
            </a:r>
          </a:p>
          <a:p>
            <a:pPr lvl="1"/>
            <a:r>
              <a:rPr lang="en-US" sz="2000" dirty="0">
                <a:solidFill>
                  <a:schemeClr val="accent1"/>
                </a:solidFill>
              </a:rPr>
              <a:t>Stretch</a:t>
            </a:r>
          </a:p>
          <a:p>
            <a:pPr lvl="1"/>
            <a:r>
              <a:rPr lang="en-US" sz="2000" dirty="0">
                <a:solidFill>
                  <a:schemeClr val="accent1"/>
                </a:solidFill>
              </a:rPr>
              <a:t>Look at something which makes you laugh</a:t>
            </a:r>
          </a:p>
          <a:p>
            <a:endParaRPr lang="en-GB" dirty="0"/>
          </a:p>
        </p:txBody>
      </p:sp>
    </p:spTree>
    <p:extLst>
      <p:ext uri="{BB962C8B-B14F-4D97-AF65-F5344CB8AC3E}">
        <p14:creationId xmlns:p14="http://schemas.microsoft.com/office/powerpoint/2010/main" val="4276157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6C5D210F-3C38-453A-ABE6-1B38E8752FF1}"/>
              </a:ext>
            </a:extLst>
          </p:cNvPr>
          <p:cNvSpPr>
            <a:spLocks noGrp="1" noChangeArrowheads="1"/>
          </p:cNvSpPr>
          <p:nvPr>
            <p:ph type="title"/>
          </p:nvPr>
        </p:nvSpPr>
        <p:spPr/>
        <p:txBody>
          <a:bodyPr/>
          <a:lstStyle/>
          <a:p>
            <a:pPr>
              <a:defRPr/>
            </a:pPr>
            <a:r>
              <a:rPr lang="en-GB">
                <a:ea typeface="+mj-ea"/>
              </a:rPr>
              <a:t>A thought….</a:t>
            </a:r>
            <a:endParaRPr lang="en-US">
              <a:ea typeface="+mj-ea"/>
            </a:endParaRPr>
          </a:p>
        </p:txBody>
      </p:sp>
      <p:sp>
        <p:nvSpPr>
          <p:cNvPr id="70657" name="Rectangle 3">
            <a:extLst>
              <a:ext uri="{FF2B5EF4-FFF2-40B4-BE49-F238E27FC236}">
                <a16:creationId xmlns:a16="http://schemas.microsoft.com/office/drawing/2014/main" id="{B20B867F-82DA-4A10-9F44-8DDE0D83CDF1}"/>
              </a:ext>
            </a:extLst>
          </p:cNvPr>
          <p:cNvSpPr>
            <a:spLocks noGrp="1" noChangeArrowheads="1"/>
          </p:cNvSpPr>
          <p:nvPr>
            <p:ph idx="1"/>
          </p:nvPr>
        </p:nvSpPr>
        <p:spPr/>
        <p:txBody>
          <a:bodyPr/>
          <a:lstStyle/>
          <a:p>
            <a:pPr eaLnBrk="1" hangingPunct="1">
              <a:buFontTx/>
              <a:buNone/>
            </a:pPr>
            <a:endParaRPr lang="en-GB" altLang="en-US"/>
          </a:p>
          <a:p>
            <a:pPr algn="ctr" eaLnBrk="1" hangingPunct="1">
              <a:buFontTx/>
              <a:buNone/>
            </a:pPr>
            <a:r>
              <a:rPr lang="en-GB" altLang="en-US" sz="4000"/>
              <a:t>All children and parents need to be able to make mistakes so they can learn from them</a:t>
            </a:r>
            <a:endParaRPr lang="en-US" altLang="en-US" sz="4000"/>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423</TotalTime>
  <Words>1133</Words>
  <Application>Microsoft Office PowerPoint</Application>
  <PresentationFormat>Widescreen</PresentationFormat>
  <Paragraphs>191</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MS PGothic</vt:lpstr>
      <vt:lpstr>Arial</vt:lpstr>
      <vt:lpstr>Calibri</vt:lpstr>
      <vt:lpstr>Tahoma</vt:lpstr>
      <vt:lpstr>Times New Roman</vt:lpstr>
      <vt:lpstr>Trebuchet MS</vt:lpstr>
      <vt:lpstr>Wingdings 3</vt:lpstr>
      <vt:lpstr>Facet</vt:lpstr>
      <vt:lpstr>What we will cover:- Children’s Worries, Anxieties and behaviours </vt:lpstr>
      <vt:lpstr>What is your lockdown experience?</vt:lpstr>
      <vt:lpstr>An Iceberg approach – Behaviour is a reaction to something</vt:lpstr>
      <vt:lpstr>Symptoms of a worried/anxious child</vt:lpstr>
      <vt:lpstr>Covid lockdown and social distancing experiences </vt:lpstr>
      <vt:lpstr>What the children are saying…</vt:lpstr>
      <vt:lpstr>My cup has overflowed …………..</vt:lpstr>
      <vt:lpstr>PowerPoint Presentation</vt:lpstr>
      <vt:lpstr>What can we do to help reduce difficult behaviour</vt:lpstr>
      <vt:lpstr>Strategies to try to help produce positive behaviour:-</vt:lpstr>
      <vt:lpstr>Strategies to help reduce anxiety in  children</vt:lpstr>
      <vt:lpstr>Strategies to help manage anxiety</vt:lpstr>
      <vt:lpstr>Let’s go back to play …..</vt:lpstr>
      <vt:lpstr>Ideas for managing difficult behaviours</vt:lpstr>
      <vt:lpstr>Ideas for managing difficult behaviours</vt:lpstr>
      <vt:lpstr>De-escalation techniques</vt:lpstr>
      <vt:lpstr>Calming down techniques for anxiety and anger</vt:lpstr>
      <vt:lpstr>What does this child’s meltdowns look like?</vt:lpstr>
      <vt:lpstr>Looking after yourself</vt:lpstr>
      <vt:lpstr>A thought….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Helping our children through covid-19</dc:title>
  <dc:creator>Tanya Parkinson</dc:creator>
  <cp:lastModifiedBy>Jude Scutt | Shrivenham Headteacher</cp:lastModifiedBy>
  <cp:revision>13</cp:revision>
  <dcterms:created xsi:type="dcterms:W3CDTF">2020-08-24T09:55:48Z</dcterms:created>
  <dcterms:modified xsi:type="dcterms:W3CDTF">2022-03-08T20:20:47Z</dcterms:modified>
</cp:coreProperties>
</file>