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33" r:id="rId2"/>
    <p:sldId id="434" r:id="rId3"/>
    <p:sldId id="435" r:id="rId4"/>
    <p:sldId id="436" r:id="rId5"/>
    <p:sldId id="437" r:id="rId6"/>
    <p:sldId id="438" r:id="rId7"/>
    <p:sldId id="439" r:id="rId8"/>
    <p:sldId id="440" r:id="rId9"/>
    <p:sldId id="441" r:id="rId10"/>
    <p:sldId id="44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4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Jones" userId="7df6595e-5460-432d-8e2f-459f9426b2c8" providerId="ADAL" clId="{5174E45D-E3D6-42E4-B8E8-209153E23804}"/>
    <pc:docChg chg="custSel modSld">
      <pc:chgData name="Karen Jones" userId="7df6595e-5460-432d-8e2f-459f9426b2c8" providerId="ADAL" clId="{5174E45D-E3D6-42E4-B8E8-209153E23804}" dt="2025-09-17T07:20:31.084" v="97" actId="20577"/>
      <pc:docMkLst>
        <pc:docMk/>
      </pc:docMkLst>
      <pc:sldChg chg="modSp mod">
        <pc:chgData name="Karen Jones" userId="7df6595e-5460-432d-8e2f-459f9426b2c8" providerId="ADAL" clId="{5174E45D-E3D6-42E4-B8E8-209153E23804}" dt="2025-09-17T07:20:31.084" v="97" actId="20577"/>
        <pc:sldMkLst>
          <pc:docMk/>
          <pc:sldMk cId="3042070872" sldId="442"/>
        </pc:sldMkLst>
        <pc:spChg chg="mod">
          <ac:chgData name="Karen Jones" userId="7df6595e-5460-432d-8e2f-459f9426b2c8" providerId="ADAL" clId="{5174E45D-E3D6-42E4-B8E8-209153E23804}" dt="2025-09-17T07:20:31.084" v="97" actId="20577"/>
          <ac:spMkLst>
            <pc:docMk/>
            <pc:sldMk cId="3042070872" sldId="442"/>
            <ac:spMk id="3" creationId="{F4E55084-DD2D-0077-819E-6E382E01A82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635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173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01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007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106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17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956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7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231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3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226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500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9/17/2025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82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4D59C-196F-AB22-EC14-5DDE658F3B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5373" y="2024583"/>
            <a:ext cx="9637059" cy="1087611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i="0" u="sng" dirty="0">
                <a:latin typeface="Twinkl Cursive Unlooped" panose="02000000000000000000" pitchFamily="2" charset="0"/>
              </a:rPr>
              <a:t>Year 5 Residential </a:t>
            </a:r>
            <a:br>
              <a:rPr lang="en-GB" sz="4400" i="0" dirty="0">
                <a:latin typeface="Twinkl Cursive Unlooped" panose="02000000000000000000" pitchFamily="2" charset="0"/>
              </a:rPr>
            </a:br>
            <a:r>
              <a:rPr lang="en-GB" sz="3600" i="0" dirty="0">
                <a:latin typeface="Twinkl Cursive Unlooped" panose="02000000000000000000" pitchFamily="2" charset="0"/>
              </a:rPr>
              <a:t>Whitemoor Lakes</a:t>
            </a:r>
            <a:br>
              <a:rPr lang="en-GB" sz="3600" i="0" dirty="0">
                <a:latin typeface="Twinkl Cursive Unlooped" panose="02000000000000000000" pitchFamily="2" charset="0"/>
              </a:rPr>
            </a:br>
            <a:r>
              <a:rPr lang="en-GB" sz="3600" i="0" dirty="0">
                <a:latin typeface="Twinkl Cursive Unlooped" panose="02000000000000000000" pitchFamily="2" charset="0"/>
              </a:rPr>
              <a:t>Staffordshire</a:t>
            </a:r>
            <a:br>
              <a:rPr lang="en-GB" sz="3600" i="0" dirty="0">
                <a:latin typeface="Twinkl Cursive Unlooped" panose="02000000000000000000" pitchFamily="2" charset="0"/>
              </a:rPr>
            </a:br>
            <a:br>
              <a:rPr lang="en-GB" sz="3600" i="0" dirty="0">
                <a:latin typeface="Twinkl Cursive Unlooped" panose="02000000000000000000" pitchFamily="2" charset="0"/>
              </a:rPr>
            </a:br>
            <a:r>
              <a:rPr lang="en-GB" sz="3600" i="0" dirty="0">
                <a:latin typeface="Twinkl Cursive Unlooped" panose="02000000000000000000" pitchFamily="2" charset="0"/>
              </a:rPr>
              <a:t>9</a:t>
            </a:r>
            <a:r>
              <a:rPr lang="en-GB" sz="3600" i="0" baseline="30000" dirty="0">
                <a:latin typeface="Twinkl Cursive Unlooped" panose="02000000000000000000" pitchFamily="2" charset="0"/>
              </a:rPr>
              <a:t>th</a:t>
            </a:r>
            <a:r>
              <a:rPr lang="en-GB" sz="3600" i="0" dirty="0">
                <a:latin typeface="Twinkl Cursive Unlooped" panose="02000000000000000000" pitchFamily="2" charset="0"/>
              </a:rPr>
              <a:t> March-11</a:t>
            </a:r>
            <a:r>
              <a:rPr lang="en-GB" sz="3600" i="0" baseline="30000" dirty="0">
                <a:latin typeface="Twinkl Cursive Unlooped" panose="02000000000000000000" pitchFamily="2" charset="0"/>
              </a:rPr>
              <a:t>th</a:t>
            </a:r>
            <a:r>
              <a:rPr lang="en-GB" sz="3600" i="0" dirty="0">
                <a:latin typeface="Twinkl Cursive Unlooped" panose="02000000000000000000" pitchFamily="2" charset="0"/>
              </a:rPr>
              <a:t> March 2026</a:t>
            </a:r>
            <a:br>
              <a:rPr lang="en-GB" sz="3600" i="0" dirty="0">
                <a:latin typeface="Twinkl Cursive Unlooped" panose="02000000000000000000" pitchFamily="2" charset="0"/>
              </a:rPr>
            </a:br>
            <a:endParaRPr lang="en-GB" sz="3600" i="0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B9D51A-B349-FFA1-28E3-1746C850D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788" y="3112194"/>
            <a:ext cx="6768606" cy="32644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E3E39F-FDCE-8ED9-6180-86D2211BF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83" y="271091"/>
            <a:ext cx="2230108" cy="219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593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A71FF-7A06-C43A-A639-AFB018FAA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110" y="365125"/>
            <a:ext cx="8305800" cy="1325563"/>
          </a:xfrm>
        </p:spPr>
        <p:txBody>
          <a:bodyPr/>
          <a:lstStyle/>
          <a:p>
            <a:pPr algn="ctr"/>
            <a:r>
              <a:rPr lang="en-GB" i="0" u="sng" dirty="0">
                <a:latin typeface="Twinkl Cursive Unlooped" panose="02000000000000000000" pitchFamily="2" charset="0"/>
              </a:rPr>
              <a:t>Arrival at </a:t>
            </a:r>
            <a:r>
              <a:rPr lang="en-GB" i="0" u="sng" dirty="0" err="1">
                <a:latin typeface="Twinkl Cursive Unlooped" panose="02000000000000000000" pitchFamily="2" charset="0"/>
              </a:rPr>
              <a:t>Whitemoor</a:t>
            </a:r>
            <a:r>
              <a:rPr lang="en-GB" i="0" u="sng" dirty="0">
                <a:latin typeface="Twinkl Cursive Unlooped" panose="02000000000000000000" pitchFamily="2" charset="0"/>
              </a:rPr>
              <a:t> Lakes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38FB9-472F-1D0A-D689-CE39E58ED2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332355"/>
            <a:ext cx="5877560" cy="3396092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We will arrive at around 11:30am 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We get a tour of the site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Settle into our lodge and bedrooms including making the beds 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Packed Lunch 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First activity to start at 2:00pm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FD5344-FB4E-6C8F-4528-7A833254B8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41" y="2541855"/>
            <a:ext cx="5828273" cy="378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002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271AB4-2056-CF75-DD7F-A42A2A274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18" y="1614234"/>
            <a:ext cx="11745964" cy="362953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92FBA9D-8B93-FA0D-9EE6-0435F30B2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18" y="112877"/>
            <a:ext cx="8305800" cy="1325563"/>
          </a:xfrm>
        </p:spPr>
        <p:txBody>
          <a:bodyPr/>
          <a:lstStyle/>
          <a:p>
            <a:r>
              <a:rPr lang="en-GB" i="0" u="sng" dirty="0">
                <a:latin typeface="Twinkl Cursive Unlooped" panose="02000000000000000000" pitchFamily="2" charset="0"/>
              </a:rPr>
              <a:t>Example of activities we may have</a:t>
            </a:r>
          </a:p>
        </p:txBody>
      </p:sp>
    </p:spTree>
    <p:extLst>
      <p:ext uri="{BB962C8B-B14F-4D97-AF65-F5344CB8AC3E}">
        <p14:creationId xmlns:p14="http://schemas.microsoft.com/office/powerpoint/2010/main" val="4172486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7EDA4DC-8050-0E51-9FAC-BDC06F62F88D}"/>
              </a:ext>
            </a:extLst>
          </p:cNvPr>
          <p:cNvSpPr txBox="1"/>
          <p:nvPr/>
        </p:nvSpPr>
        <p:spPr>
          <a:xfrm>
            <a:off x="131728" y="60939"/>
            <a:ext cx="7856133" cy="40318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This is a communal area for games, relaxing, and where the main Reception is based. 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There is an onsite gift/tuck shop if we choose to book it. (extra cost involved)</a:t>
            </a:r>
          </a:p>
          <a:p>
            <a:r>
              <a:rPr lang="en-GB" sz="3200" dirty="0">
                <a:latin typeface="Twinkl Cursive Unlooped" panose="02000000000000000000" pitchFamily="2" charset="0"/>
              </a:rPr>
              <a:t>Pool, Table Tennis, and Football games cost £0.50 or £1.00 (depending on which one you play).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6B4AEB-2B15-FBF1-98D8-246EEE1CF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226" y="1613073"/>
            <a:ext cx="3581900" cy="4258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612543-1E4D-9956-0711-6191E4AC1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1209" y="4567900"/>
            <a:ext cx="3296110" cy="22291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9125E4-B28F-9EE5-1B83-17420F56B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874" y="4632976"/>
            <a:ext cx="3124636" cy="176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22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3AC2E-B324-8039-B5CA-88DB9F13D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8240" y="1041893"/>
            <a:ext cx="4454541" cy="541180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2800" i="0" dirty="0">
                <a:latin typeface="Twinkl Cursive Unlooped" panose="02000000000000000000" pitchFamily="2" charset="0"/>
              </a:rPr>
              <a:t>The Dining Hall</a:t>
            </a:r>
            <a:br>
              <a:rPr lang="en-GB" sz="2800" i="0" dirty="0">
                <a:latin typeface="Twinkl Cursive Unlooped" panose="02000000000000000000" pitchFamily="2" charset="0"/>
              </a:rPr>
            </a:br>
            <a:br>
              <a:rPr lang="en-GB" sz="2800" i="0" dirty="0">
                <a:latin typeface="Twinkl Cursive Unlooped" panose="02000000000000000000" pitchFamily="2" charset="0"/>
              </a:rPr>
            </a:br>
            <a:r>
              <a:rPr lang="en-GB" sz="2800" i="0" dirty="0">
                <a:latin typeface="Twinkl Cursive Unlooped" panose="02000000000000000000" pitchFamily="2" charset="0"/>
              </a:rPr>
              <a:t>Our school will have allocated tables and a serving point. </a:t>
            </a:r>
            <a:br>
              <a:rPr lang="en-GB" sz="2800" i="0" dirty="0">
                <a:latin typeface="Twinkl Cursive Unlooped" panose="02000000000000000000" pitchFamily="2" charset="0"/>
              </a:rPr>
            </a:br>
            <a:br>
              <a:rPr lang="en-GB" sz="2800" i="0" dirty="0">
                <a:latin typeface="Twinkl Cursive Unlooped" panose="02000000000000000000" pitchFamily="2" charset="0"/>
              </a:rPr>
            </a:br>
            <a:r>
              <a:rPr lang="en-GB" sz="2800" i="0" dirty="0">
                <a:latin typeface="Twinkl Cursive Unlooped" panose="02000000000000000000" pitchFamily="2" charset="0"/>
              </a:rPr>
              <a:t>Any dietary requirements / allergies will be catered for if pre-arranged.</a:t>
            </a:r>
            <a:br>
              <a:rPr lang="en-GB" sz="2800" i="0" dirty="0">
                <a:latin typeface="Twinkl Cursive Unlooped" panose="02000000000000000000" pitchFamily="2" charset="0"/>
              </a:rPr>
            </a:br>
            <a:br>
              <a:rPr lang="en-GB" sz="2800" i="0" dirty="0">
                <a:latin typeface="Twinkl Cursive Unlooped" panose="02000000000000000000" pitchFamily="2" charset="0"/>
              </a:rPr>
            </a:br>
            <a:r>
              <a:rPr lang="en-GB" sz="2800" i="0" dirty="0">
                <a:latin typeface="Twinkl Cursive Unlooped" panose="02000000000000000000" pitchFamily="2" charset="0"/>
              </a:rPr>
              <a:t>Drinks are available during each meal. </a:t>
            </a:r>
            <a:br>
              <a:rPr lang="en-GB" sz="2800" i="0" dirty="0">
                <a:latin typeface="Twinkl Cursive Unlooped" panose="02000000000000000000" pitchFamily="2" charset="0"/>
              </a:rPr>
            </a:br>
            <a:br>
              <a:rPr lang="en-GB" sz="2800" i="0" dirty="0">
                <a:latin typeface="Twinkl Cursive Unlooped" panose="02000000000000000000" pitchFamily="2" charset="0"/>
              </a:rPr>
            </a:br>
            <a:r>
              <a:rPr lang="en-GB" sz="2800" i="0" dirty="0">
                <a:latin typeface="Twinkl Cursive Unlooped" panose="02000000000000000000" pitchFamily="2" charset="0"/>
              </a:rPr>
              <a:t>The salad bar is available during lunch and supper.</a:t>
            </a:r>
            <a:br>
              <a:rPr lang="en-GB" sz="2800" i="0" dirty="0">
                <a:latin typeface="Twinkl Cursive Unlooped" panose="02000000000000000000" pitchFamily="2" charset="0"/>
              </a:rPr>
            </a:br>
            <a:br>
              <a:rPr lang="en-GB" sz="2800" i="0" dirty="0">
                <a:latin typeface="Twinkl Cursive Unlooped" panose="02000000000000000000" pitchFamily="2" charset="0"/>
              </a:rPr>
            </a:br>
            <a:endParaRPr lang="en-GB" sz="2800" i="0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0CA034-1167-39A4-9EB6-E63B55119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19" y="452613"/>
            <a:ext cx="7036422" cy="610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13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8631F6-38B7-6AF9-A82A-F9FEC67E74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31" y="308125"/>
            <a:ext cx="10105954" cy="628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550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CA1CE0A-B4EE-8D9C-A0B4-C51DE55CE138}"/>
              </a:ext>
            </a:extLst>
          </p:cNvPr>
          <p:cNvSpPr txBox="1"/>
          <p:nvPr/>
        </p:nvSpPr>
        <p:spPr>
          <a:xfrm>
            <a:off x="170330" y="126430"/>
            <a:ext cx="6096000" cy="30469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u="sng" dirty="0">
                <a:latin typeface="Twinkl Cursive Unlooped" panose="02000000000000000000" pitchFamily="2" charset="0"/>
              </a:rPr>
              <a:t>Instructor Led Activities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Our group will be in a group of 12 plus 1 group leader/teacher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Day time activities are 90 minutes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Evening activities are 60 minutes.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2BB064-45F5-9B11-A5A1-F82E3DE84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8876" y="351268"/>
            <a:ext cx="3362794" cy="542048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265421-A76F-3737-2F18-758183C79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30" y="3900548"/>
            <a:ext cx="3218048" cy="283102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A75F92-0EDF-6963-8723-56FAF5687E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528" y="4355291"/>
            <a:ext cx="4021472" cy="209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78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58FAD61-1109-F9C3-DFFC-F7F967FE5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5926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53E27C-0E2F-E7B3-2492-8DB6D9F7D18F}"/>
              </a:ext>
            </a:extLst>
          </p:cNvPr>
          <p:cNvSpPr txBox="1"/>
          <p:nvPr/>
        </p:nvSpPr>
        <p:spPr>
          <a:xfrm>
            <a:off x="6723529" y="1234496"/>
            <a:ext cx="5047130" cy="45243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latin typeface="Twinkl Cursive Unlooped" panose="02000000000000000000" pitchFamily="2" charset="0"/>
              </a:rPr>
              <a:t>Every school gets their own Lodge for accommodation.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All rooms are multi bedded and have en-suite bathrooms.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Every lodge has a Lounge/Day Room and a small kitchenette area.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We provide 2 pillows and duvet.</a:t>
            </a:r>
          </a:p>
        </p:txBody>
      </p:sp>
    </p:spTree>
    <p:extLst>
      <p:ext uri="{BB962C8B-B14F-4D97-AF65-F5344CB8AC3E}">
        <p14:creationId xmlns:p14="http://schemas.microsoft.com/office/powerpoint/2010/main" val="1295074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F310E9A-5761-13FB-50B6-02D2EAE6A934}"/>
              </a:ext>
            </a:extLst>
          </p:cNvPr>
          <p:cNvSpPr txBox="1"/>
          <p:nvPr/>
        </p:nvSpPr>
        <p:spPr>
          <a:xfrm>
            <a:off x="3271520" y="773704"/>
            <a:ext cx="892048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 Cursive Unlooped" panose="02000000000000000000" pitchFamily="2" charset="0"/>
              </a:rPr>
              <a:t>Our Arrival Site Tour gives everyone onsite all rules and the opportunity to ask questions.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There is a manned Reception Desk from 8am until 10pm.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There is a Night Porter from 10pm until 8am. 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There is First Aid available. (staff attending are first aid trained)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Security is very important; there is full site lock up and a secure full perimeter fence.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All the Fire Exists are alarmed so we are aware if anyone exits.</a:t>
            </a:r>
          </a:p>
          <a:p>
            <a:endParaRPr lang="en-GB" sz="2400" dirty="0">
              <a:latin typeface="Twinkl Cursive Unlooped" panose="02000000000000000000" pitchFamily="2" charset="0"/>
            </a:endParaRPr>
          </a:p>
          <a:p>
            <a:r>
              <a:rPr lang="en-GB" sz="2400" dirty="0">
                <a:latin typeface="Twinkl Cursive Unlooped" panose="02000000000000000000" pitchFamily="2" charset="0"/>
              </a:rPr>
              <a:t>The site has CCTV throughout.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E738FF-AACE-741B-4A5E-A02DA97816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65437"/>
            <a:ext cx="3122842" cy="371829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0EC1C97-BE7B-B62B-6FA7-8FBFAFF28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18" y="651357"/>
            <a:ext cx="2899824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i="0" u="sng" dirty="0">
                <a:latin typeface="Twinkl Cursive Unlooped" panose="02000000000000000000" pitchFamily="2" charset="0"/>
              </a:rPr>
              <a:t>Safety at the site</a:t>
            </a:r>
          </a:p>
        </p:txBody>
      </p:sp>
    </p:spTree>
    <p:extLst>
      <p:ext uri="{BB962C8B-B14F-4D97-AF65-F5344CB8AC3E}">
        <p14:creationId xmlns:p14="http://schemas.microsoft.com/office/powerpoint/2010/main" val="770390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04F78-DB1C-E005-B901-4EBC42D46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8780" y="114748"/>
            <a:ext cx="3774440" cy="797859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i="0" dirty="0">
                <a:latin typeface="Twinkl Cursive Unlooped" panose="02000000000000000000" pitchFamily="2" charset="0"/>
              </a:rPr>
              <a:t>Costs involved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E55084-DD2D-0077-819E-6E382E01A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2606"/>
            <a:ext cx="10515600" cy="5945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Centre cost - </a:t>
            </a:r>
            <a:r>
              <a:rPr lang="en-GB" b="1" dirty="0">
                <a:latin typeface="Twinkl Cursive Unlooped" panose="02000000000000000000" pitchFamily="2" charset="0"/>
              </a:rPr>
              <a:t>£157 per child </a:t>
            </a:r>
            <a:r>
              <a:rPr lang="en-GB" dirty="0">
                <a:latin typeface="Twinkl Cursive Unlooped" panose="02000000000000000000" pitchFamily="2" charset="0"/>
              </a:rPr>
              <a:t>for 3 days activities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There will be an additional cost added to this to cover coach travel to and from Staffordshire. 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The extra cost amount will depend on number of pupils who attend. </a:t>
            </a:r>
          </a:p>
          <a:p>
            <a:pPr marL="0" indent="0">
              <a:buNone/>
            </a:pPr>
            <a:endParaRPr lang="en-GB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For example, if </a:t>
            </a:r>
            <a:r>
              <a:rPr lang="en-GB" b="1" dirty="0">
                <a:latin typeface="Twinkl Cursive Unlooped" panose="02000000000000000000" pitchFamily="2" charset="0"/>
              </a:rPr>
              <a:t>20 pupils </a:t>
            </a:r>
            <a:r>
              <a:rPr lang="en-GB" dirty="0">
                <a:latin typeface="Twinkl Cursive Unlooped" panose="02000000000000000000" pitchFamily="2" charset="0"/>
              </a:rPr>
              <a:t>attend total cost will be </a:t>
            </a:r>
            <a:r>
              <a:rPr lang="en-GB" b="1" dirty="0">
                <a:latin typeface="Twinkl Cursive Unlooped" panose="02000000000000000000" pitchFamily="2" charset="0"/>
              </a:rPr>
              <a:t>£245.90</a:t>
            </a:r>
          </a:p>
          <a:p>
            <a:pPr marL="0" indent="0">
              <a:buNone/>
            </a:pPr>
            <a:r>
              <a:rPr lang="en-GB" dirty="0">
                <a:latin typeface="Twinkl Cursive Unlooped" panose="02000000000000000000" pitchFamily="2" charset="0"/>
              </a:rPr>
              <a:t>This would break down into:</a:t>
            </a: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242424"/>
                </a:solidFill>
                <a:effectLst/>
                <a:latin typeface="Twinkl Cursive Unlooped" panose="02000000000000000000" pitchFamily="2" charset="0"/>
              </a:rPr>
              <a:t>£60 deposit (this is </a:t>
            </a:r>
            <a:r>
              <a:rPr lang="en-GB" sz="2400" b="1" i="0">
                <a:solidFill>
                  <a:srgbClr val="242424"/>
                </a:solidFill>
                <a:effectLst/>
                <a:latin typeface="Twinkl Cursive Unlooped" panose="02000000000000000000" pitchFamily="2" charset="0"/>
              </a:rPr>
              <a:t>non-refundable)</a:t>
            </a:r>
          </a:p>
          <a:p>
            <a:pPr marL="0" indent="0" algn="l">
              <a:buNone/>
            </a:pPr>
            <a:endParaRPr lang="en-GB" sz="2400" b="1" i="0" dirty="0">
              <a:solidFill>
                <a:srgbClr val="242424"/>
              </a:solidFill>
              <a:effectLst/>
              <a:latin typeface="Twinkl Cursive Unlooped" panose="02000000000000000000" pitchFamily="2" charset="0"/>
            </a:endParaRPr>
          </a:p>
          <a:p>
            <a:pPr marL="0" indent="0" algn="l">
              <a:buNone/>
            </a:pPr>
            <a:r>
              <a:rPr lang="en-GB" sz="2400" b="1" i="0" dirty="0">
                <a:solidFill>
                  <a:srgbClr val="242424"/>
                </a:solidFill>
                <a:effectLst/>
                <a:latin typeface="Twinkl Cursive Unlooped" panose="02000000000000000000" pitchFamily="2" charset="0"/>
              </a:rPr>
              <a:t>Then the remainder will be broken down into several payments spread out. </a:t>
            </a:r>
          </a:p>
          <a:p>
            <a:pPr marL="0" indent="0">
              <a:buNone/>
            </a:pPr>
            <a:endParaRPr lang="en-GB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070872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LeftStep">
      <a:dk1>
        <a:srgbClr val="000000"/>
      </a:dk1>
      <a:lt1>
        <a:srgbClr val="FFFFFF"/>
      </a:lt1>
      <a:dk2>
        <a:srgbClr val="1B2F2C"/>
      </a:dk2>
      <a:lt2>
        <a:srgbClr val="F0F0F3"/>
      </a:lt2>
      <a:accent1>
        <a:srgbClr val="A7A259"/>
      </a:accent1>
      <a:accent2>
        <a:srgbClr val="D99147"/>
      </a:accent2>
      <a:accent3>
        <a:srgbClr val="E38379"/>
      </a:accent3>
      <a:accent4>
        <a:srgbClr val="DD5C85"/>
      </a:accent4>
      <a:accent5>
        <a:srgbClr val="E379C8"/>
      </a:accent5>
      <a:accent6>
        <a:srgbClr val="C95CDD"/>
      </a:accent6>
      <a:hlink>
        <a:srgbClr val="6C71B0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416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Elephant</vt:lpstr>
      <vt:lpstr>Twinkl Cursive Unlooped</vt:lpstr>
      <vt:lpstr>BrushVTI</vt:lpstr>
      <vt:lpstr>Year 5 Residential  Whitemoor Lakes Staffordshire  9th March-11th March 2026 </vt:lpstr>
      <vt:lpstr>Arrival at Whitemoor Lakes</vt:lpstr>
      <vt:lpstr>Example of activities we may have</vt:lpstr>
      <vt:lpstr>PowerPoint Presentation</vt:lpstr>
      <vt:lpstr>The Dining Hall  Our school will have allocated tables and a serving point.   Any dietary requirements / allergies will be catered for if pre-arranged.  Drinks are available during each meal.   The salad bar is available during lunch and supper.  </vt:lpstr>
      <vt:lpstr>PowerPoint Presentation</vt:lpstr>
      <vt:lpstr>PowerPoint Presentation</vt:lpstr>
      <vt:lpstr>PowerPoint Presentation</vt:lpstr>
      <vt:lpstr>Safety at the site</vt:lpstr>
      <vt:lpstr>Costs involved</vt:lpstr>
    </vt:vector>
  </TitlesOfParts>
  <Company>FLT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Karen Jones</dc:creator>
  <cp:lastModifiedBy>Karen Jones</cp:lastModifiedBy>
  <cp:revision>2</cp:revision>
  <dcterms:created xsi:type="dcterms:W3CDTF">2024-10-23T14:35:54Z</dcterms:created>
  <dcterms:modified xsi:type="dcterms:W3CDTF">2025-09-17T07:20:32Z</dcterms:modified>
</cp:coreProperties>
</file>