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4"/>
  </p:sldMasterIdLst>
  <p:notesMasterIdLst>
    <p:notesMasterId r:id="rId21"/>
  </p:notesMasterIdLst>
  <p:sldIdLst>
    <p:sldId id="256" r:id="rId5"/>
    <p:sldId id="281" r:id="rId6"/>
    <p:sldId id="263" r:id="rId7"/>
    <p:sldId id="257" r:id="rId8"/>
    <p:sldId id="258" r:id="rId9"/>
    <p:sldId id="260" r:id="rId10"/>
    <p:sldId id="262" r:id="rId11"/>
    <p:sldId id="285" r:id="rId12"/>
    <p:sldId id="286" r:id="rId13"/>
    <p:sldId id="276" r:id="rId14"/>
    <p:sldId id="274" r:id="rId15"/>
    <p:sldId id="261" r:id="rId16"/>
    <p:sldId id="267" r:id="rId17"/>
    <p:sldId id="284" r:id="rId18"/>
    <p:sldId id="259"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CA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25" autoAdjust="0"/>
    <p:restoredTop sz="94660"/>
  </p:normalViewPr>
  <p:slideViewPr>
    <p:cSldViewPr snapToGrid="0">
      <p:cViewPr varScale="1">
        <p:scale>
          <a:sx n="70" d="100"/>
          <a:sy n="70" d="100"/>
        </p:scale>
        <p:origin x="64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a Roe" userId="0ec21abc-c068-477f-a2d2-b5f5a6f85318" providerId="ADAL" clId="{276A193B-8F0E-44EC-B487-F23066434033}"/>
    <pc:docChg chg="modSld">
      <pc:chgData name="Alana Roe" userId="0ec21abc-c068-477f-a2d2-b5f5a6f85318" providerId="ADAL" clId="{276A193B-8F0E-44EC-B487-F23066434033}" dt="2026-09-16T14:40:49.911" v="110" actId="1076"/>
      <pc:docMkLst>
        <pc:docMk/>
      </pc:docMkLst>
      <pc:sldChg chg="addSp modSp mod">
        <pc:chgData name="Alana Roe" userId="0ec21abc-c068-477f-a2d2-b5f5a6f85318" providerId="ADAL" clId="{276A193B-8F0E-44EC-B487-F23066434033}" dt="2026-09-16T14:40:49.911" v="110" actId="1076"/>
        <pc:sldMkLst>
          <pc:docMk/>
          <pc:sldMk cId="2117248624" sldId="257"/>
        </pc:sldMkLst>
        <pc:spChg chg="mod">
          <ac:chgData name="Alana Roe" userId="0ec21abc-c068-477f-a2d2-b5f5a6f85318" providerId="ADAL" clId="{276A193B-8F0E-44EC-B487-F23066434033}" dt="2026-09-14T15:20:25.222" v="36" actId="1076"/>
          <ac:spMkLst>
            <pc:docMk/>
            <pc:sldMk cId="2117248624" sldId="257"/>
            <ac:spMk id="3" creationId="{ACBAAC33-9F41-0296-4BA9-837086359ABF}"/>
          </ac:spMkLst>
        </pc:spChg>
        <pc:spChg chg="add mod">
          <ac:chgData name="Alana Roe" userId="0ec21abc-c068-477f-a2d2-b5f5a6f85318" providerId="ADAL" clId="{276A193B-8F0E-44EC-B487-F23066434033}" dt="2026-09-14T15:20:26.701" v="37" actId="1076"/>
          <ac:spMkLst>
            <pc:docMk/>
            <pc:sldMk cId="2117248624" sldId="257"/>
            <ac:spMk id="9" creationId="{64824B37-744E-56DE-067B-466FAAEC643E}"/>
          </ac:spMkLst>
        </pc:spChg>
        <pc:spChg chg="add mod">
          <ac:chgData name="Alana Roe" userId="0ec21abc-c068-477f-a2d2-b5f5a6f85318" providerId="ADAL" clId="{276A193B-8F0E-44EC-B487-F23066434033}" dt="2026-09-14T15:20:28.763" v="38" actId="1076"/>
          <ac:spMkLst>
            <pc:docMk/>
            <pc:sldMk cId="2117248624" sldId="257"/>
            <ac:spMk id="12" creationId="{95BB4BAA-D6EC-114E-BAA9-803C81C33B0B}"/>
          </ac:spMkLst>
        </pc:spChg>
        <pc:spChg chg="add mod">
          <ac:chgData name="Alana Roe" userId="0ec21abc-c068-477f-a2d2-b5f5a6f85318" providerId="ADAL" clId="{276A193B-8F0E-44EC-B487-F23066434033}" dt="2026-09-15T15:23:28.174" v="88" actId="1076"/>
          <ac:spMkLst>
            <pc:docMk/>
            <pc:sldMk cId="2117248624" sldId="257"/>
            <ac:spMk id="14" creationId="{B0DBA9DD-12AB-7846-DAE1-EB6F22D8776E}"/>
          </ac:spMkLst>
        </pc:spChg>
        <pc:spChg chg="mod">
          <ac:chgData name="Alana Roe" userId="0ec21abc-c068-477f-a2d2-b5f5a6f85318" providerId="ADAL" clId="{276A193B-8F0E-44EC-B487-F23066434033}" dt="2026-09-15T15:23:18.103" v="68" actId="1076"/>
          <ac:spMkLst>
            <pc:docMk/>
            <pc:sldMk cId="2117248624" sldId="257"/>
            <ac:spMk id="15" creationId="{7845D748-69F6-4C54-49FA-D4F346D01373}"/>
          </ac:spMkLst>
        </pc:spChg>
        <pc:spChg chg="add mod">
          <ac:chgData name="Alana Roe" userId="0ec21abc-c068-477f-a2d2-b5f5a6f85318" providerId="ADAL" clId="{276A193B-8F0E-44EC-B487-F23066434033}" dt="2026-09-15T15:23:36.678" v="108" actId="1076"/>
          <ac:spMkLst>
            <pc:docMk/>
            <pc:sldMk cId="2117248624" sldId="257"/>
            <ac:spMk id="18" creationId="{0281AB87-68A4-C39A-C87B-74D2BE3A5B27}"/>
          </ac:spMkLst>
        </pc:spChg>
        <pc:picChg chg="add mod">
          <ac:chgData name="Alana Roe" userId="0ec21abc-c068-477f-a2d2-b5f5a6f85318" providerId="ADAL" clId="{276A193B-8F0E-44EC-B487-F23066434033}" dt="2026-09-16T14:40:49.911" v="110" actId="1076"/>
          <ac:picMkLst>
            <pc:docMk/>
            <pc:sldMk cId="2117248624" sldId="257"/>
            <ac:picMk id="6" creationId="{3C64117F-6C55-2B2D-5159-F6B43228B79D}"/>
          </ac:picMkLst>
        </pc:picChg>
        <pc:picChg chg="add mod">
          <ac:chgData name="Alana Roe" userId="0ec21abc-c068-477f-a2d2-b5f5a6f85318" providerId="ADAL" clId="{276A193B-8F0E-44EC-B487-F23066434033}" dt="2026-09-15T15:22:48.378" v="45" actId="14100"/>
          <ac:picMkLst>
            <pc:docMk/>
            <pc:sldMk cId="2117248624" sldId="257"/>
            <ac:picMk id="8" creationId="{6390E119-C669-204E-4D6A-E012ED32C12D}"/>
          </ac:picMkLst>
        </pc:picChg>
        <pc:picChg chg="add mod">
          <ac:chgData name="Alana Roe" userId="0ec21abc-c068-477f-a2d2-b5f5a6f85318" providerId="ADAL" clId="{276A193B-8F0E-44EC-B487-F23066434033}" dt="2026-09-15T15:23:07.661" v="50" actId="1076"/>
          <ac:picMkLst>
            <pc:docMk/>
            <pc:sldMk cId="2117248624" sldId="257"/>
            <ac:picMk id="13" creationId="{18D3D5FF-A893-3297-1764-ABB1D57F509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10</a:t>
            </a:fld>
            <a:endParaRPr lang="en-GB"/>
          </a:p>
        </p:txBody>
      </p:sp>
    </p:spTree>
    <p:extLst>
      <p:ext uri="{BB962C8B-B14F-4D97-AF65-F5344CB8AC3E}">
        <p14:creationId xmlns:p14="http://schemas.microsoft.com/office/powerpoint/2010/main" val="2314103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11</a:t>
            </a:fld>
            <a:endParaRPr lang="en-GB"/>
          </a:p>
        </p:txBody>
      </p:sp>
    </p:spTree>
    <p:extLst>
      <p:ext uri="{BB962C8B-B14F-4D97-AF65-F5344CB8AC3E}">
        <p14:creationId xmlns:p14="http://schemas.microsoft.com/office/powerpoint/2010/main" val="905539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9/16/2026</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9/16/2026</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office@shr.cambrianlt.or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613856" y="1015955"/>
            <a:ext cx="8546646" cy="2413045"/>
          </a:xfrm>
          <a:prstGeom prst="rect">
            <a:avLst/>
          </a:prstGeom>
        </p:spPr>
      </p:pic>
      <p:sp>
        <p:nvSpPr>
          <p:cNvPr id="3" name="TextBox 2">
            <a:extLst>
              <a:ext uri="{FF2B5EF4-FFF2-40B4-BE49-F238E27FC236}">
                <a16:creationId xmlns:a16="http://schemas.microsoft.com/office/drawing/2014/main" id="{0B3FE004-F848-64DC-2C3F-F4DFFD5A1728}"/>
              </a:ext>
            </a:extLst>
          </p:cNvPr>
          <p:cNvSpPr txBox="1"/>
          <p:nvPr/>
        </p:nvSpPr>
        <p:spPr>
          <a:xfrm>
            <a:off x="726621" y="3355521"/>
            <a:ext cx="6768193" cy="1200329"/>
          </a:xfrm>
          <a:prstGeom prst="rect">
            <a:avLst/>
          </a:prstGeom>
          <a:noFill/>
        </p:spPr>
        <p:txBody>
          <a:bodyPr wrap="square" rtlCol="0">
            <a:spAutoFit/>
          </a:bodyPr>
          <a:lstStyle/>
          <a:p>
            <a:r>
              <a:rPr lang="en-GB" dirty="0">
                <a:highlight>
                  <a:srgbClr val="FFFF00"/>
                </a:highlight>
              </a:rPr>
              <a:t>We would like every child to have a waterproof coat and wellies in school, so we are able to go out in all weather! Please bring these in asap – we have wellie stores for each class outside. Coats can be taken to and from school or kept on their pegs. </a:t>
            </a:r>
          </a:p>
        </p:txBody>
      </p:sp>
    </p:spTree>
    <p:extLst>
      <p:ext uri="{BB962C8B-B14F-4D97-AF65-F5344CB8AC3E}">
        <p14:creationId xmlns:p14="http://schemas.microsoft.com/office/powerpoint/2010/main" val="405350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Walnut Class</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sp>
        <p:nvSpPr>
          <p:cNvPr id="11" name="Rectangle 10"/>
          <p:cNvSpPr/>
          <p:nvPr/>
        </p:nvSpPr>
        <p:spPr>
          <a:xfrm>
            <a:off x="572167"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CBAAC33-9F41-0296-4BA9-837086359ABF}"/>
              </a:ext>
            </a:extLst>
          </p:cNvPr>
          <p:cNvSpPr/>
          <p:nvPr/>
        </p:nvSpPr>
        <p:spPr>
          <a:xfrm>
            <a:off x="3454058"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7845D748-69F6-4C54-49FA-D4F346D01373}"/>
              </a:ext>
            </a:extLst>
          </p:cNvPr>
          <p:cNvSpPr txBox="1"/>
          <p:nvPr/>
        </p:nvSpPr>
        <p:spPr>
          <a:xfrm>
            <a:off x="3691251" y="5714810"/>
            <a:ext cx="1958421" cy="923330"/>
          </a:xfrm>
          <a:prstGeom prst="rect">
            <a:avLst/>
          </a:prstGeom>
          <a:noFill/>
        </p:spPr>
        <p:txBody>
          <a:bodyPr wrap="none" rtlCol="0">
            <a:spAutoFit/>
          </a:bodyPr>
          <a:lstStyle/>
          <a:p>
            <a:r>
              <a:rPr lang="en-GB" dirty="0"/>
              <a:t>Mrs Brown</a:t>
            </a:r>
          </a:p>
          <a:p>
            <a:r>
              <a:rPr lang="en-GB" dirty="0"/>
              <a:t>Teaching Assistant</a:t>
            </a:r>
          </a:p>
          <a:p>
            <a:r>
              <a:rPr lang="en-GB" dirty="0"/>
              <a:t> (every morning)</a:t>
            </a:r>
          </a:p>
        </p:txBody>
      </p:sp>
      <p:sp>
        <p:nvSpPr>
          <p:cNvPr id="17" name="TextBox 16">
            <a:extLst>
              <a:ext uri="{FF2B5EF4-FFF2-40B4-BE49-F238E27FC236}">
                <a16:creationId xmlns:a16="http://schemas.microsoft.com/office/drawing/2014/main" id="{85526897-9FDE-D97A-0DED-DD00D0A6FFBF}"/>
              </a:ext>
            </a:extLst>
          </p:cNvPr>
          <p:cNvSpPr txBox="1"/>
          <p:nvPr/>
        </p:nvSpPr>
        <p:spPr>
          <a:xfrm>
            <a:off x="651382" y="5876177"/>
            <a:ext cx="1463862" cy="646331"/>
          </a:xfrm>
          <a:prstGeom prst="rect">
            <a:avLst/>
          </a:prstGeom>
          <a:noFill/>
        </p:spPr>
        <p:txBody>
          <a:bodyPr wrap="none" rtlCol="0">
            <a:spAutoFit/>
          </a:bodyPr>
          <a:lstStyle/>
          <a:p>
            <a:r>
              <a:rPr lang="en-GB" dirty="0"/>
              <a:t>Miss Roe</a:t>
            </a:r>
          </a:p>
          <a:p>
            <a:r>
              <a:rPr lang="en-GB" dirty="0"/>
              <a:t>Class Teacher</a:t>
            </a:r>
          </a:p>
        </p:txBody>
      </p:sp>
      <p:pic>
        <p:nvPicPr>
          <p:cNvPr id="6" name="Picture 5">
            <a:extLst>
              <a:ext uri="{FF2B5EF4-FFF2-40B4-BE49-F238E27FC236}">
                <a16:creationId xmlns:a16="http://schemas.microsoft.com/office/drawing/2014/main" id="{3C64117F-6C55-2B2D-5159-F6B43228B79D}"/>
              </a:ext>
            </a:extLst>
          </p:cNvPr>
          <p:cNvPicPr>
            <a:picLocks noChangeAspect="1"/>
          </p:cNvPicPr>
          <p:nvPr/>
        </p:nvPicPr>
        <p:blipFill>
          <a:blip r:embed="rId4"/>
          <a:stretch>
            <a:fillRect/>
          </a:stretch>
        </p:blipFill>
        <p:spPr>
          <a:xfrm>
            <a:off x="770092" y="2466801"/>
            <a:ext cx="2153297" cy="2883850"/>
          </a:xfrm>
          <a:prstGeom prst="rect">
            <a:avLst/>
          </a:prstGeom>
        </p:spPr>
      </p:pic>
      <p:sp>
        <p:nvSpPr>
          <p:cNvPr id="9" name="Rectangle 8">
            <a:extLst>
              <a:ext uri="{FF2B5EF4-FFF2-40B4-BE49-F238E27FC236}">
                <a16:creationId xmlns:a16="http://schemas.microsoft.com/office/drawing/2014/main" id="{64824B37-744E-56DE-067B-466FAAEC643E}"/>
              </a:ext>
            </a:extLst>
          </p:cNvPr>
          <p:cNvSpPr/>
          <p:nvPr/>
        </p:nvSpPr>
        <p:spPr>
          <a:xfrm>
            <a:off x="6253824"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95BB4BAA-D6EC-114E-BAA9-803C81C33B0B}"/>
              </a:ext>
            </a:extLst>
          </p:cNvPr>
          <p:cNvSpPr/>
          <p:nvPr/>
        </p:nvSpPr>
        <p:spPr>
          <a:xfrm>
            <a:off x="9099526"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B0DBA9DD-12AB-7846-DAE1-EB6F22D8776E}"/>
              </a:ext>
            </a:extLst>
          </p:cNvPr>
          <p:cNvSpPr txBox="1"/>
          <p:nvPr/>
        </p:nvSpPr>
        <p:spPr>
          <a:xfrm>
            <a:off x="6436491" y="5714810"/>
            <a:ext cx="2118785" cy="923330"/>
          </a:xfrm>
          <a:prstGeom prst="rect">
            <a:avLst/>
          </a:prstGeom>
          <a:noFill/>
        </p:spPr>
        <p:txBody>
          <a:bodyPr wrap="none" rtlCol="0">
            <a:spAutoFit/>
          </a:bodyPr>
          <a:lstStyle/>
          <a:p>
            <a:r>
              <a:rPr lang="en-GB" dirty="0"/>
              <a:t>Mrs Trafford</a:t>
            </a:r>
          </a:p>
          <a:p>
            <a:r>
              <a:rPr lang="en-GB" dirty="0"/>
              <a:t>Teaching Assistant</a:t>
            </a:r>
          </a:p>
          <a:p>
            <a:r>
              <a:rPr lang="en-GB" dirty="0"/>
              <a:t>(Tue/Weds morning)</a:t>
            </a:r>
          </a:p>
        </p:txBody>
      </p:sp>
      <p:sp>
        <p:nvSpPr>
          <p:cNvPr id="18" name="TextBox 17">
            <a:extLst>
              <a:ext uri="{FF2B5EF4-FFF2-40B4-BE49-F238E27FC236}">
                <a16:creationId xmlns:a16="http://schemas.microsoft.com/office/drawing/2014/main" id="{0281AB87-68A4-C39A-C87B-74D2BE3A5B27}"/>
              </a:ext>
            </a:extLst>
          </p:cNvPr>
          <p:cNvSpPr txBox="1"/>
          <p:nvPr/>
        </p:nvSpPr>
        <p:spPr>
          <a:xfrm>
            <a:off x="9376753" y="5737677"/>
            <a:ext cx="1689886" cy="923330"/>
          </a:xfrm>
          <a:prstGeom prst="rect">
            <a:avLst/>
          </a:prstGeom>
          <a:noFill/>
        </p:spPr>
        <p:txBody>
          <a:bodyPr wrap="none" rtlCol="0">
            <a:spAutoFit/>
          </a:bodyPr>
          <a:lstStyle/>
          <a:p>
            <a:r>
              <a:rPr lang="en-GB" dirty="0"/>
              <a:t>Mrs Dunford</a:t>
            </a:r>
          </a:p>
          <a:p>
            <a:r>
              <a:rPr lang="en-GB" dirty="0"/>
              <a:t>HLTA</a:t>
            </a:r>
          </a:p>
          <a:p>
            <a:r>
              <a:rPr lang="en-GB" dirty="0"/>
              <a:t>(Friday teacher)</a:t>
            </a:r>
          </a:p>
        </p:txBody>
      </p:sp>
      <p:pic>
        <p:nvPicPr>
          <p:cNvPr id="8" name="Picture 7">
            <a:extLst>
              <a:ext uri="{FF2B5EF4-FFF2-40B4-BE49-F238E27FC236}">
                <a16:creationId xmlns:a16="http://schemas.microsoft.com/office/drawing/2014/main" id="{6390E119-C669-204E-4D6A-E012ED32C12D}"/>
              </a:ext>
            </a:extLst>
          </p:cNvPr>
          <p:cNvPicPr>
            <a:picLocks noChangeAspect="1"/>
          </p:cNvPicPr>
          <p:nvPr/>
        </p:nvPicPr>
        <p:blipFill>
          <a:blip r:embed="rId5"/>
          <a:stretch>
            <a:fillRect/>
          </a:stretch>
        </p:blipFill>
        <p:spPr>
          <a:xfrm>
            <a:off x="3483250" y="2482524"/>
            <a:ext cx="2405260" cy="2702124"/>
          </a:xfrm>
          <a:prstGeom prst="rect">
            <a:avLst/>
          </a:prstGeom>
        </p:spPr>
      </p:pic>
      <p:pic>
        <p:nvPicPr>
          <p:cNvPr id="13" name="Picture 12">
            <a:extLst>
              <a:ext uri="{FF2B5EF4-FFF2-40B4-BE49-F238E27FC236}">
                <a16:creationId xmlns:a16="http://schemas.microsoft.com/office/drawing/2014/main" id="{18D3D5FF-A893-3297-1764-ABB1D57F5098}"/>
              </a:ext>
            </a:extLst>
          </p:cNvPr>
          <p:cNvPicPr>
            <a:picLocks noChangeAspect="1"/>
          </p:cNvPicPr>
          <p:nvPr/>
        </p:nvPicPr>
        <p:blipFill>
          <a:blip r:embed="rId6"/>
          <a:stretch>
            <a:fillRect/>
          </a:stretch>
        </p:blipFill>
        <p:spPr>
          <a:xfrm>
            <a:off x="6383382" y="2466801"/>
            <a:ext cx="2225002" cy="2966669"/>
          </a:xfrm>
          <a:prstGeom prst="rect">
            <a:avLst/>
          </a:prstGeom>
        </p:spPr>
      </p:pic>
    </p:spTree>
    <p:extLst>
      <p:ext uri="{BB962C8B-B14F-4D97-AF65-F5344CB8AC3E}">
        <p14:creationId xmlns:p14="http://schemas.microsoft.com/office/powerpoint/2010/main" val="21172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Walnut class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t>8:30 - Arrive at school</a:t>
            </a:r>
          </a:p>
          <a:p>
            <a:pPr marL="0" indent="0">
              <a:buNone/>
            </a:pPr>
            <a:r>
              <a:rPr lang="en-US" sz="2800" dirty="0"/>
              <a:t>8:40 - Register and lunch choices </a:t>
            </a:r>
          </a:p>
          <a:p>
            <a:pPr marL="0" indent="0">
              <a:buNone/>
            </a:pPr>
            <a:r>
              <a:rPr lang="en-US" sz="2800" dirty="0"/>
              <a:t>8:45 – Reading </a:t>
            </a:r>
          </a:p>
          <a:p>
            <a:pPr marL="0" indent="0">
              <a:buNone/>
            </a:pPr>
            <a:r>
              <a:rPr lang="en-US" sz="2800" dirty="0"/>
              <a:t>9:30 – </a:t>
            </a:r>
            <a:r>
              <a:rPr lang="en-US" sz="2800" dirty="0" err="1"/>
              <a:t>Maths</a:t>
            </a:r>
            <a:r>
              <a:rPr lang="en-US" sz="2800" dirty="0"/>
              <a:t> </a:t>
            </a:r>
          </a:p>
          <a:p>
            <a:pPr marL="0" indent="0">
              <a:buNone/>
            </a:pPr>
            <a:r>
              <a:rPr lang="en-US" sz="2800" dirty="0"/>
              <a:t>10.15 – Break time</a:t>
            </a:r>
          </a:p>
          <a:p>
            <a:pPr marL="0" indent="0">
              <a:buNone/>
            </a:pPr>
            <a:r>
              <a:rPr lang="en-US" sz="2800" dirty="0"/>
              <a:t>10:30 - English</a:t>
            </a:r>
          </a:p>
          <a:p>
            <a:pPr marL="0" indent="0">
              <a:buNone/>
            </a:pPr>
            <a:r>
              <a:rPr lang="en-US" sz="2800" dirty="0"/>
              <a:t>11:30 - </a:t>
            </a:r>
            <a:r>
              <a:rPr lang="en-US" sz="2800" dirty="0" err="1"/>
              <a:t>Maths</a:t>
            </a:r>
            <a:r>
              <a:rPr lang="en-US" sz="2800" dirty="0"/>
              <a:t> MOT</a:t>
            </a:r>
          </a:p>
          <a:p>
            <a:pPr marL="0" indent="0">
              <a:buNone/>
            </a:pPr>
            <a:endParaRPr lang="en-US" sz="2800" dirty="0"/>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11:45 – Spelling / Handwriting</a:t>
            </a:r>
          </a:p>
          <a:p>
            <a:pPr marL="0" indent="0">
              <a:buNone/>
            </a:pPr>
            <a:r>
              <a:rPr lang="en-US" sz="2800" dirty="0"/>
              <a:t>12:00 - Lunch</a:t>
            </a:r>
          </a:p>
          <a:p>
            <a:pPr marL="0" indent="0">
              <a:buFont typeface="Corbel" pitchFamily="34" charset="0"/>
              <a:buNone/>
            </a:pPr>
            <a:r>
              <a:rPr lang="en-US" sz="2800" dirty="0">
                <a:latin typeface="+mj-lt"/>
              </a:rPr>
              <a:t>1:00 -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126" y="379891"/>
            <a:ext cx="9875520" cy="868945"/>
          </a:xfrm>
        </p:spPr>
        <p:txBody>
          <a:bodyPr/>
          <a:lstStyle/>
          <a:p>
            <a:r>
              <a:rPr lang="en-US" dirty="0"/>
              <a:t>Curriculum</a:t>
            </a:r>
          </a:p>
        </p:txBody>
      </p:sp>
      <p:sp>
        <p:nvSpPr>
          <p:cNvPr id="3" name="Content Placeholder 2"/>
          <p:cNvSpPr>
            <a:spLocks noGrp="1"/>
          </p:cNvSpPr>
          <p:nvPr>
            <p:ph idx="1"/>
          </p:nvPr>
        </p:nvSpPr>
        <p:spPr>
          <a:xfrm>
            <a:off x="548640" y="1446956"/>
            <a:ext cx="9872871" cy="4520565"/>
          </a:xfrm>
        </p:spPr>
        <p:txBody>
          <a:bodyPr>
            <a:noAutofit/>
          </a:bodyPr>
          <a:lstStyle/>
          <a:p>
            <a:pPr marL="0" indent="0">
              <a:buNone/>
            </a:pPr>
            <a:br>
              <a:rPr lang="en-US" sz="2400" dirty="0">
                <a:latin typeface="+mj-lt"/>
              </a:rPr>
            </a:br>
            <a:r>
              <a:rPr lang="en-US" sz="2400" dirty="0">
                <a:latin typeface="+mj-lt"/>
              </a:rPr>
              <a:t>Details about the curriculum for each subject  can be found on the school website. </a:t>
            </a:r>
          </a:p>
          <a:p>
            <a:pPr marL="0" indent="0">
              <a:buNone/>
            </a:pPr>
            <a:r>
              <a:rPr lang="en-US" sz="2400" dirty="0">
                <a:latin typeface="+mj-lt"/>
              </a:rPr>
              <a:t>This year, the enquiry topics  for Walnut class will be: </a:t>
            </a:r>
          </a:p>
          <a:p>
            <a:pPr marL="0" indent="0">
              <a:buNone/>
            </a:pPr>
            <a:endParaRPr lang="en-US" sz="2400" dirty="0">
              <a:latin typeface="+mj-lt"/>
            </a:endParaRPr>
          </a:p>
          <a:p>
            <a:pPr marL="0" indent="0">
              <a:buNone/>
            </a:pPr>
            <a:r>
              <a:rPr lang="en-US" sz="2400" dirty="0">
                <a:latin typeface="+mj-lt"/>
              </a:rPr>
              <a:t>Term 1&amp;2 –Raiders and Invaders (Anglo-Saxons and Vikings)</a:t>
            </a:r>
          </a:p>
          <a:p>
            <a:pPr marL="0" indent="0">
              <a:buNone/>
            </a:pPr>
            <a:r>
              <a:rPr lang="en-US" sz="2400" dirty="0">
                <a:latin typeface="+mj-lt"/>
              </a:rPr>
              <a:t>Term 3&amp;4 –Mighty Mayans (Ancient Mayan Civilization)</a:t>
            </a:r>
          </a:p>
          <a:p>
            <a:pPr marL="0" indent="0">
              <a:buNone/>
            </a:pPr>
            <a:r>
              <a:rPr lang="en-US" sz="2400" dirty="0">
                <a:latin typeface="+mj-lt"/>
              </a:rPr>
              <a:t>Term 5&amp;6 –Rivers: From Source to Sea (river formation and a study of the River Danube compared to The River Thames)</a:t>
            </a:r>
          </a:p>
          <a:p>
            <a:pPr marL="0" indent="0">
              <a:buNone/>
            </a:pPr>
            <a:r>
              <a:rPr lang="en-US" sz="2400" dirty="0">
                <a:latin typeface="+mj-lt"/>
              </a:rPr>
              <a:t>An overview for each term will be posted on the class webpage. </a:t>
            </a:r>
          </a:p>
        </p:txBody>
      </p:sp>
    </p:spTree>
    <p:extLst>
      <p:ext uri="{BB962C8B-B14F-4D97-AF65-F5344CB8AC3E}">
        <p14:creationId xmlns:p14="http://schemas.microsoft.com/office/powerpoint/2010/main" val="3141225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68AE49-5D36-C180-AC08-B4F758CF16CA}"/>
              </a:ext>
            </a:extLst>
          </p:cNvPr>
          <p:cNvSpPr txBox="1"/>
          <p:nvPr/>
        </p:nvSpPr>
        <p:spPr>
          <a:xfrm>
            <a:off x="310896" y="628650"/>
            <a:ext cx="11406971" cy="5878532"/>
          </a:xfrm>
          <a:prstGeom prst="rect">
            <a:avLst/>
          </a:prstGeom>
          <a:noFill/>
        </p:spPr>
        <p:txBody>
          <a:bodyPr wrap="square" rtlCol="0">
            <a:spAutoFit/>
          </a:bodyPr>
          <a:lstStyle/>
          <a:p>
            <a:pPr algn="ctr"/>
            <a:r>
              <a:rPr lang="en-GB" sz="4000" u="sng" dirty="0"/>
              <a:t>Our expectations in Year 5</a:t>
            </a:r>
          </a:p>
          <a:p>
            <a:pPr algn="ctr"/>
            <a:endParaRPr lang="en-GB" sz="4000" dirty="0"/>
          </a:p>
          <a:p>
            <a:pPr algn="ctr"/>
            <a:endParaRPr lang="en-GB" sz="4000" dirty="0"/>
          </a:p>
          <a:p>
            <a:pPr algn="ctr"/>
            <a:endParaRPr lang="en-GB" sz="4000" dirty="0"/>
          </a:p>
          <a:p>
            <a:pPr algn="ctr"/>
            <a:endParaRPr lang="en-GB" sz="4000" dirty="0"/>
          </a:p>
          <a:p>
            <a:pPr algn="ctr"/>
            <a:endParaRPr lang="en-GB" sz="4000" dirty="0"/>
          </a:p>
          <a:p>
            <a:pPr algn="ctr"/>
            <a:endParaRPr lang="en-GB" sz="4000" dirty="0"/>
          </a:p>
          <a:p>
            <a:pPr algn="ctr"/>
            <a:r>
              <a:rPr lang="en-GB" sz="3200" dirty="0"/>
              <a:t>We will be sending home a booklet of Key Performance Indicators – which are key areas children need to achieve by the end of the year. More information on this will be coming.</a:t>
            </a:r>
          </a:p>
        </p:txBody>
      </p:sp>
      <p:pic>
        <p:nvPicPr>
          <p:cNvPr id="4" name="Picture 3">
            <a:extLst>
              <a:ext uri="{FF2B5EF4-FFF2-40B4-BE49-F238E27FC236}">
                <a16:creationId xmlns:a16="http://schemas.microsoft.com/office/drawing/2014/main" id="{807B374D-4D34-34B1-C60D-AA2E50F6B5D8}"/>
              </a:ext>
            </a:extLst>
          </p:cNvPr>
          <p:cNvPicPr>
            <a:picLocks noChangeAspect="1"/>
          </p:cNvPicPr>
          <p:nvPr/>
        </p:nvPicPr>
        <p:blipFill>
          <a:blip r:embed="rId2"/>
          <a:stretch>
            <a:fillRect/>
          </a:stretch>
        </p:blipFill>
        <p:spPr>
          <a:xfrm>
            <a:off x="2229111" y="1356797"/>
            <a:ext cx="7733778" cy="3505663"/>
          </a:xfrm>
          <a:prstGeom prst="rect">
            <a:avLst/>
          </a:prstGeom>
        </p:spPr>
      </p:pic>
    </p:spTree>
    <p:extLst>
      <p:ext uri="{BB962C8B-B14F-4D97-AF65-F5344CB8AC3E}">
        <p14:creationId xmlns:p14="http://schemas.microsoft.com/office/powerpoint/2010/main" val="1156072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6CF14B-F617-F1CB-BE52-99D79B012296}"/>
              </a:ext>
            </a:extLst>
          </p:cNvPr>
          <p:cNvSpPr txBox="1"/>
          <p:nvPr/>
        </p:nvSpPr>
        <p:spPr>
          <a:xfrm>
            <a:off x="824593" y="538843"/>
            <a:ext cx="9886950" cy="5324535"/>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Parents’ Evenings </a:t>
            </a:r>
          </a:p>
          <a:p>
            <a:endParaRPr lang="en-GB" sz="2000" dirty="0">
              <a:latin typeface="Poppins" panose="00000500000000000000" pitchFamily="2" charset="0"/>
              <a:cs typeface="Poppins" panose="00000500000000000000" pitchFamily="2" charset="0"/>
            </a:endParaRPr>
          </a:p>
          <a:p>
            <a:r>
              <a:rPr lang="en-GB" sz="2000" b="1" dirty="0">
                <a:latin typeface="Poppins" panose="00000500000000000000" pitchFamily="2" charset="0"/>
                <a:cs typeface="Poppins" panose="00000500000000000000" pitchFamily="2" charset="0"/>
              </a:rPr>
              <a:t>Why change in the date?</a:t>
            </a:r>
          </a:p>
          <a:p>
            <a:endParaRPr lang="en-GB" sz="2000" dirty="0">
              <a:latin typeface="Poppins" panose="00000500000000000000" pitchFamily="2" charset="0"/>
              <a:cs typeface="Poppins" panose="00000500000000000000" pitchFamily="2" charset="0"/>
            </a:endParaRPr>
          </a:p>
          <a:p>
            <a:r>
              <a:rPr lang="en-GB" sz="2000" dirty="0">
                <a:latin typeface="Poppins" panose="00000500000000000000" pitchFamily="2" charset="0"/>
                <a:cs typeface="Poppins" panose="00000500000000000000" pitchFamily="2" charset="0"/>
              </a:rPr>
              <a:t>We would like to meet you in January and April, after we have completed our termly teacher assessments. </a:t>
            </a:r>
          </a:p>
          <a:p>
            <a:endParaRPr lang="en-GB" sz="2000" dirty="0">
              <a:latin typeface="Poppins" panose="00000500000000000000" pitchFamily="2" charset="0"/>
              <a:cs typeface="Poppins" panose="00000500000000000000" pitchFamily="2" charset="0"/>
            </a:endParaRPr>
          </a:p>
          <a:p>
            <a:r>
              <a:rPr lang="en-GB" sz="2000" b="1" dirty="0">
                <a:latin typeface="Poppins" panose="00000500000000000000" pitchFamily="2" charset="0"/>
                <a:cs typeface="Poppins" panose="00000500000000000000" pitchFamily="2" charset="0"/>
              </a:rPr>
              <a:t>What do we talk about?</a:t>
            </a:r>
          </a:p>
          <a:p>
            <a:endParaRPr lang="en-GB" sz="2000" dirty="0">
              <a:latin typeface="Poppins" panose="00000500000000000000" pitchFamily="2" charset="0"/>
              <a:cs typeface="Poppins" panose="00000500000000000000" pitchFamily="2" charset="0"/>
            </a:endParaRPr>
          </a:p>
          <a:p>
            <a:r>
              <a:rPr lang="en-GB" sz="2000" dirty="0">
                <a:latin typeface="Poppins" panose="00000500000000000000" pitchFamily="2" charset="0"/>
                <a:cs typeface="Poppins" panose="00000500000000000000" pitchFamily="2" charset="0"/>
              </a:rPr>
              <a:t>We will talk about your child’s progress towards their end of year target. </a:t>
            </a:r>
          </a:p>
          <a:p>
            <a:endParaRPr lang="en-GB" sz="2000" dirty="0">
              <a:latin typeface="Poppins" panose="00000500000000000000" pitchFamily="2" charset="0"/>
              <a:cs typeface="Poppins" panose="00000500000000000000" pitchFamily="2" charset="0"/>
            </a:endParaRPr>
          </a:p>
          <a:p>
            <a:r>
              <a:rPr lang="en-GB" sz="2000" dirty="0">
                <a:latin typeface="Poppins" panose="00000500000000000000" pitchFamily="2" charset="0"/>
                <a:cs typeface="Poppins" panose="00000500000000000000" pitchFamily="2" charset="0"/>
              </a:rPr>
              <a:t>It is an opportunity for you to ask questions as well </a:t>
            </a:r>
          </a:p>
          <a:p>
            <a:endParaRPr lang="en-GB" sz="2000" dirty="0">
              <a:latin typeface="Poppins" panose="00000500000000000000" pitchFamily="2" charset="0"/>
              <a:cs typeface="Poppins" panose="00000500000000000000" pitchFamily="2" charset="0"/>
            </a:endParaRPr>
          </a:p>
          <a:p>
            <a:r>
              <a:rPr lang="en-GB" sz="2000" b="1" dirty="0">
                <a:latin typeface="Poppins" panose="00000500000000000000" pitchFamily="2" charset="0"/>
                <a:cs typeface="Poppins" panose="00000500000000000000" pitchFamily="2" charset="0"/>
              </a:rPr>
              <a:t>If you have any concerns in between the Parents’ Evening, you are always welcome to speak to us as class teachers. </a:t>
            </a:r>
          </a:p>
          <a:p>
            <a:endParaRPr lang="en-GB" sz="2000" dirty="0">
              <a:latin typeface="Poppins" panose="00000500000000000000" pitchFamily="2" charset="0"/>
              <a:cs typeface="Poppins" panose="00000500000000000000" pitchFamily="2" charset="0"/>
            </a:endParaRPr>
          </a:p>
          <a:p>
            <a:r>
              <a:rPr lang="en-GB" sz="2000" dirty="0">
                <a:highlight>
                  <a:srgbClr val="FFFF00"/>
                </a:highlight>
                <a:latin typeface="Poppins" panose="00000500000000000000" pitchFamily="2" charset="0"/>
                <a:cs typeface="Poppins" panose="00000500000000000000" pitchFamily="2" charset="0"/>
              </a:rPr>
              <a:t>We have open classrooms this term – come and see your child’s classroom</a:t>
            </a:r>
            <a:r>
              <a:rPr lang="en-GB" sz="2000" dirty="0">
                <a:latin typeface="Poppins" panose="00000500000000000000" pitchFamily="2" charset="0"/>
                <a:cs typeface="Poppins" panose="00000500000000000000" pitchFamily="2" charset="0"/>
              </a:rPr>
              <a:t>. </a:t>
            </a:r>
          </a:p>
        </p:txBody>
      </p:sp>
    </p:spTree>
    <p:extLst>
      <p:ext uri="{BB962C8B-B14F-4D97-AF65-F5344CB8AC3E}">
        <p14:creationId xmlns:p14="http://schemas.microsoft.com/office/powerpoint/2010/main" val="650578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a:bodyPr>
          <a:lstStyle/>
          <a:p>
            <a:pPr marL="45720" indent="0" algn="ctr">
              <a:buNone/>
            </a:pPr>
            <a:r>
              <a:rPr lang="en-GB" sz="2400" dirty="0">
                <a:latin typeface="+mj-lt"/>
              </a:rPr>
              <a:t>This year, there continues to be an emphasis on reading and times tables for homework. Children are expected to read 5 x a week at home and to practise their number bonds and times tables using </a:t>
            </a:r>
            <a:r>
              <a:rPr lang="en-GB" sz="2400" dirty="0" err="1">
                <a:latin typeface="+mj-lt"/>
              </a:rPr>
              <a:t>Numbots</a:t>
            </a:r>
            <a:r>
              <a:rPr lang="en-GB" sz="2400" dirty="0">
                <a:latin typeface="+mj-lt"/>
              </a:rPr>
              <a:t> and Times Tables Rock Stars at least 3 x per week. Logins have been sent home.</a:t>
            </a:r>
          </a:p>
          <a:p>
            <a:pPr marL="45720" indent="0" algn="ctr">
              <a:buNone/>
            </a:pPr>
            <a:r>
              <a:rPr lang="en-GB" sz="2400" dirty="0">
                <a:latin typeface="+mj-lt"/>
              </a:rPr>
              <a:t>Children will also need to learn their weekly spellings. The term’s spellings will be handed out at the beginning of each term and will also be available on the class page on the school website.</a:t>
            </a:r>
          </a:p>
          <a:p>
            <a:pPr marL="45720" indent="0" algn="ctr">
              <a:buNone/>
            </a:pPr>
            <a:endParaRPr lang="en-GB" sz="2400" dirty="0">
              <a:latin typeface="+mj-lt"/>
            </a:endParaRP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62366">
            <a:off x="3757500" y="3937185"/>
            <a:ext cx="4349470" cy="222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mes Tables Rock Stars – Times Tables Rock Sta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58687">
            <a:off x="8382869" y="3959261"/>
            <a:ext cx="3551740" cy="19796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73356">
            <a:off x="593233" y="3751077"/>
            <a:ext cx="2569695" cy="26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56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884016"/>
          </a:xfrm>
        </p:spPr>
        <p:txBody>
          <a:bodyPr/>
          <a:lstStyle/>
          <a:p>
            <a:r>
              <a:rPr lang="en-US" dirty="0"/>
              <a:t>PE</a:t>
            </a:r>
          </a:p>
        </p:txBody>
      </p:sp>
      <p:sp>
        <p:nvSpPr>
          <p:cNvPr id="3" name="Content Placeholder 2"/>
          <p:cNvSpPr>
            <a:spLocks noGrp="1"/>
          </p:cNvSpPr>
          <p:nvPr>
            <p:ph idx="1"/>
          </p:nvPr>
        </p:nvSpPr>
        <p:spPr>
          <a:xfrm>
            <a:off x="575841" y="1134319"/>
            <a:ext cx="10559005" cy="4710896"/>
          </a:xfrm>
        </p:spPr>
        <p:txBody>
          <a:bodyPr>
            <a:noAutofit/>
          </a:bodyPr>
          <a:lstStyle/>
          <a:p>
            <a:pPr marL="45720" indent="0">
              <a:buNone/>
            </a:pPr>
            <a:r>
              <a:rPr lang="en-GB" sz="2400" dirty="0">
                <a:latin typeface="+mj-lt"/>
              </a:rPr>
              <a:t>Children will have two PE lessons every week (</a:t>
            </a:r>
            <a:r>
              <a:rPr lang="en-GB" sz="2400" dirty="0">
                <a:highlight>
                  <a:srgbClr val="FFFF00"/>
                </a:highlight>
                <a:latin typeface="+mj-lt"/>
              </a:rPr>
              <a:t>Wednesday and Thursday</a:t>
            </a:r>
            <a:r>
              <a:rPr lang="en-GB" sz="2400" dirty="0">
                <a:latin typeface="+mj-lt"/>
              </a:rPr>
              <a:t>). 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Only in extreme or unsafe weather will stop the PE!</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670030" y="3057525"/>
            <a:ext cx="9239250" cy="2943225"/>
          </a:xfrm>
          <a:prstGeom prst="rect">
            <a:avLst/>
          </a:prstGeom>
        </p:spPr>
      </p:pic>
    </p:spTree>
    <p:extLst>
      <p:ext uri="{BB962C8B-B14F-4D97-AF65-F5344CB8AC3E}">
        <p14:creationId xmlns:p14="http://schemas.microsoft.com/office/powerpoint/2010/main" val="3071288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Keizer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443907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766870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1065388" y="2182862"/>
            <a:ext cx="10926500" cy="1246138"/>
          </a:xfrm>
        </p:spPr>
        <p:txBody>
          <a:bodyPr>
            <a:noAutofit/>
          </a:bodyPr>
          <a:lstStyle/>
          <a:p>
            <a:r>
              <a:rPr lang="en-US" sz="4000" dirty="0">
                <a:latin typeface="+mj-lt"/>
              </a:rPr>
              <a:t>Office email: </a:t>
            </a:r>
            <a:br>
              <a:rPr lang="en-US" sz="4000" dirty="0">
                <a:latin typeface="+mj-lt"/>
              </a:rPr>
            </a:br>
            <a:r>
              <a:rPr lang="en-US" sz="4000" dirty="0">
                <a:latin typeface="+mj-lt"/>
                <a:hlinkClick r:id="rId3"/>
              </a:rPr>
              <a:t>office@shr.cambrianlt.org</a:t>
            </a:r>
            <a:r>
              <a:rPr lang="en-US" sz="4000" dirty="0">
                <a:latin typeface="+mj-lt"/>
              </a:rPr>
              <a:t> </a:t>
            </a:r>
            <a:br>
              <a:rPr lang="en-US" sz="4000" dirty="0">
                <a:latin typeface="+mj-lt"/>
              </a:rPr>
            </a:br>
            <a:endParaRPr lang="en-US" sz="40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E229AACDB02104798FC58523D414A95" ma:contentTypeVersion="13" ma:contentTypeDescription="Create a new document." ma:contentTypeScope="" ma:versionID="80c339e8c63dab4ca453f58430db9208">
  <xsd:schema xmlns:xsd="http://www.w3.org/2001/XMLSchema" xmlns:xs="http://www.w3.org/2001/XMLSchema" xmlns:p="http://schemas.microsoft.com/office/2006/metadata/properties" xmlns:ns2="13d4634d-f901-4905-9e1f-32cf3ac89a93" xmlns:ns3="c9fae8e8-2ba3-4403-b5b1-60499a5570a3" targetNamespace="http://schemas.microsoft.com/office/2006/metadata/properties" ma:root="true" ma:fieldsID="45dd2db5e21a23cf1269bed8273302c1" ns2:_="" ns3:_="">
    <xsd:import namespace="13d4634d-f901-4905-9e1f-32cf3ac89a93"/>
    <xsd:import namespace="c9fae8e8-2ba3-4403-b5b1-60499a5570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d4634d-f901-4905-9e1f-32cf3ac89a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9fae8e8-2ba3-4403-b5b1-60499a5570a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503276e-a990-4480-9a7e-b586fdb12749}" ma:internalName="TaxCatchAll" ma:showField="CatchAllData" ma:web="c9fae8e8-2ba3-4403-b5b1-60499a5570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c9fae8e8-2ba3-4403-b5b1-60499a5570a3" xsi:nil="true"/>
    <lcf76f155ced4ddcb4097134ff3c332f xmlns="13d4634d-f901-4905-9e1f-32cf3ac89a9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FC9F97-A768-4092-8261-20C1338E3738}">
  <ds:schemaRefs>
    <ds:schemaRef ds:uri="http://schemas.microsoft.com/sharepoint/v3/contenttype/forms"/>
  </ds:schemaRefs>
</ds:datastoreItem>
</file>

<file path=customXml/itemProps2.xml><?xml version="1.0" encoding="utf-8"?>
<ds:datastoreItem xmlns:ds="http://schemas.openxmlformats.org/officeDocument/2006/customXml" ds:itemID="{91C1DB90-3496-465B-B9FA-F68EFEC866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d4634d-f901-4905-9e1f-32cf3ac89a93"/>
    <ds:schemaRef ds:uri="c9fae8e8-2ba3-4403-b5b1-60499a5570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 ds:uri="c9fae8e8-2ba3-4403-b5b1-60499a5570a3"/>
    <ds:schemaRef ds:uri="13d4634d-f901-4905-9e1f-32cf3ac89a93"/>
  </ds:schemaRefs>
</ds:datastoreItem>
</file>

<file path=docProps/app.xml><?xml version="1.0" encoding="utf-8"?>
<Properties xmlns="http://schemas.openxmlformats.org/officeDocument/2006/extended-properties" xmlns:vt="http://schemas.openxmlformats.org/officeDocument/2006/docPropsVTypes">
  <Template>TM03457444[[fn=Basis]]</Template>
  <TotalTime>1063</TotalTime>
  <Words>1389</Words>
  <Application>Microsoft Office PowerPoint</Application>
  <PresentationFormat>Widescreen</PresentationFormat>
  <Paragraphs>125</Paragraphs>
  <Slides>16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Walnut class look like?</vt:lpstr>
      <vt:lpstr>Expectations</vt:lpstr>
      <vt:lpstr>Curriculum</vt:lpstr>
      <vt:lpstr>PowerPoint Presentation</vt:lpstr>
      <vt:lpstr>PowerPoint Presentation</vt:lpstr>
      <vt:lpstr>Homework</vt:lpstr>
      <vt:lpstr>PE</vt:lpstr>
      <vt:lpstr>Attendance/Absence</vt:lpstr>
      <vt:lpstr>SEN and Pastoral support</vt:lpstr>
      <vt:lpstr>Home School Link Worker</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Alana Roe</cp:lastModifiedBy>
  <cp:revision>169</cp:revision>
  <dcterms:created xsi:type="dcterms:W3CDTF">2022-06-10T08:15:31Z</dcterms:created>
  <dcterms:modified xsi:type="dcterms:W3CDTF">2026-09-16T14:40:57Z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0x0101004E229AACDB02104798FC58523D414A95</vt:lpwstr>
  </property>
</Properties>
</file>