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4"/>
  </p:sldMasterIdLst>
  <p:notesMasterIdLst>
    <p:notesMasterId r:id="rId26"/>
  </p:notesMasterIdLst>
  <p:sldIdLst>
    <p:sldId id="256" r:id="rId5"/>
    <p:sldId id="281" r:id="rId6"/>
    <p:sldId id="263" r:id="rId7"/>
    <p:sldId id="257" r:id="rId8"/>
    <p:sldId id="258" r:id="rId9"/>
    <p:sldId id="260" r:id="rId10"/>
    <p:sldId id="262" r:id="rId11"/>
    <p:sldId id="279" r:id="rId12"/>
    <p:sldId id="276" r:id="rId13"/>
    <p:sldId id="274" r:id="rId14"/>
    <p:sldId id="264" r:id="rId15"/>
    <p:sldId id="282" r:id="rId16"/>
    <p:sldId id="283" r:id="rId17"/>
    <p:sldId id="261" r:id="rId18"/>
    <p:sldId id="267" r:id="rId19"/>
    <p:sldId id="278" r:id="rId20"/>
    <p:sldId id="284" r:id="rId21"/>
    <p:sldId id="268" r:id="rId22"/>
    <p:sldId id="280" r:id="rId23"/>
    <p:sldId id="259" r:id="rId24"/>
    <p:sldId id="275"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1CA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25" autoAdjust="0"/>
    <p:restoredTop sz="94660"/>
  </p:normalViewPr>
  <p:slideViewPr>
    <p:cSldViewPr snapToGrid="0">
      <p:cViewPr varScale="1">
        <p:scale>
          <a:sx n="117" d="100"/>
          <a:sy n="117" d="100"/>
        </p:scale>
        <p:origin x="43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DBD4F8-9241-4B63-AC9D-9E8CBCD2AD94}" type="datetimeFigureOut">
              <a:rPr lang="en-GB" smtClean="0"/>
              <a:t>05/09/2025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59987B-48DB-4123-8CD2-3CBB13E7AEF0}" type="slidenum">
              <a:rPr lang="en-GB" smtClean="0"/>
              <a:t>‹#›</a:t>
            </a:fld>
            <a:endParaRPr lang="en-GB"/>
          </a:p>
        </p:txBody>
      </p:sp>
    </p:spTree>
    <p:extLst>
      <p:ext uri="{BB962C8B-B14F-4D97-AF65-F5344CB8AC3E}">
        <p14:creationId xmlns:p14="http://schemas.microsoft.com/office/powerpoint/2010/main" val="3762194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59987B-48DB-4123-8CD2-3CBB13E7AEF0}" type="slidenum">
              <a:rPr lang="en-GB" smtClean="0"/>
              <a:t>4</a:t>
            </a:fld>
            <a:endParaRPr lang="en-GB"/>
          </a:p>
        </p:txBody>
      </p:sp>
    </p:spTree>
    <p:extLst>
      <p:ext uri="{BB962C8B-B14F-4D97-AF65-F5344CB8AC3E}">
        <p14:creationId xmlns:p14="http://schemas.microsoft.com/office/powerpoint/2010/main" val="443879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59987B-48DB-4123-8CD2-3CBB13E7AEF0}" type="slidenum">
              <a:rPr lang="en-GB" smtClean="0"/>
              <a:t>10</a:t>
            </a:fld>
            <a:endParaRPr lang="en-GB"/>
          </a:p>
        </p:txBody>
      </p:sp>
    </p:spTree>
    <p:extLst>
      <p:ext uri="{BB962C8B-B14F-4D97-AF65-F5344CB8AC3E}">
        <p14:creationId xmlns:p14="http://schemas.microsoft.com/office/powerpoint/2010/main" val="905539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lvl1pPr>
              <a:defRPr>
                <a:solidFill>
                  <a:srgbClr val="FFFFFF"/>
                </a:solidFill>
              </a:defRPr>
            </a:lvl1pPr>
          </a:lstStyle>
          <a:p>
            <a:fld id="{F61F33A0-E2EB-45A9-BFA0-582CB995C963}" type="datetimeFigureOut">
              <a:rPr lang="en-US" smtClean="0"/>
              <a:t>9/5/2025</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52D494D9-FF75-492E-8DFA-FF44BF8661C9}"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026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530648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1F33A0-E2EB-45A9-BFA0-582CB995C963}"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2084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61F33A0-E2EB-45A9-BFA0-582CB995C963}" type="datetimeFigureOut">
              <a:rPr lang="en-US" smtClean="0"/>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651843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61F33A0-E2EB-45A9-BFA0-582CB995C963}" type="datetimeFigureOut">
              <a:rPr lang="en-US" smtClean="0"/>
              <a:t>9/5/2025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51075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61F33A0-E2EB-45A9-BFA0-582CB995C963}" type="datetimeFigureOut">
              <a:rPr lang="en-US" smtClean="0"/>
              <a:t>9/5/2025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797584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1F33A0-E2EB-45A9-BFA0-582CB995C963}" type="datetimeFigureOut">
              <a:rPr lang="en-US" smtClean="0"/>
              <a:t>9/5/2025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457402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1F33A0-E2EB-45A9-BFA0-582CB995C963}" type="datetimeFigureOut">
              <a:rPr lang="en-US" smtClean="0"/>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180754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1F33A0-E2EB-45A9-BFA0-582CB995C963}" type="datetimeFigureOut">
              <a:rPr lang="en-US" smtClean="0"/>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892440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4187127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924954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F61F33A0-E2EB-45A9-BFA0-582CB995C963}" type="datetimeFigureOut">
              <a:rPr lang="en-US" smtClean="0"/>
              <a:t>9/5/2025</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52D494D9-FF75-492E-8DFA-FF44BF8661C9}" type="slidenum">
              <a:rPr lang="en-US" smtClean="0"/>
              <a:t>‹#›</a:t>
            </a:fld>
            <a:endParaRPr lang="en-US"/>
          </a:p>
        </p:txBody>
      </p:sp>
    </p:spTree>
    <p:extLst>
      <p:ext uri="{BB962C8B-B14F-4D97-AF65-F5344CB8AC3E}">
        <p14:creationId xmlns:p14="http://schemas.microsoft.com/office/powerpoint/2010/main" val="3000487000"/>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2" Type="http://schemas.openxmlformats.org/officeDocument/2006/relationships/hyperlink" Target="https://www.shrivenhamschool.co.uk/useful-information/"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s://localoffer.swindon.gov.uk/home" TargetMode="External"/><Relationship Id="rId3" Type="http://schemas.openxmlformats.org/officeDocument/2006/relationships/image" Target="../media/image19.jpeg"/><Relationship Id="rId7" Type="http://schemas.openxmlformats.org/officeDocument/2006/relationships/hyperlink" Target="https://fisd.oxfordshire.gov.uk/kb5/oxfordshire/directory/home.page" TargetMode="External"/><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hyperlink" Target="https://www.oxfordshire.gov.uk/residents/children-education-and-families/education-and-learning/special-educational-needs-and-disability-local-offer" TargetMode="External"/><Relationship Id="rId5" Type="http://schemas.openxmlformats.org/officeDocument/2006/relationships/hyperlink" Target="https://www.shrivenhamschool.co.uk/send/" TargetMode="Externa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shrivenhamschool.co.uk/"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mailto:office@shr.cambrianlt.org"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327558" y="9463018"/>
            <a:ext cx="3069772" cy="175842"/>
          </a:xfrm>
        </p:spPr>
        <p:txBody>
          <a:bodyPr>
            <a:normAutofit fontScale="32500" lnSpcReduction="20000"/>
          </a:bodyPr>
          <a:lstStyle/>
          <a:p>
            <a:endParaRPr lang="en-US"/>
          </a:p>
        </p:txBody>
      </p:sp>
      <p:pic>
        <p:nvPicPr>
          <p:cNvPr id="6"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b="26965"/>
          <a:stretch/>
        </p:blipFill>
        <p:spPr>
          <a:xfrm>
            <a:off x="1028039" y="330290"/>
            <a:ext cx="10128592" cy="1794074"/>
          </a:xfrm>
          <a:prstGeom prst="rect">
            <a:avLst/>
          </a:prstGeom>
        </p:spPr>
      </p:pic>
      <p:pic>
        <p:nvPicPr>
          <p:cNvPr id="2" name="Picture 2" descr="Shrivenham Primary School | Hatcher ...">
            <a:extLst>
              <a:ext uri="{FF2B5EF4-FFF2-40B4-BE49-F238E27FC236}">
                <a16:creationId xmlns:a16="http://schemas.microsoft.com/office/drawing/2014/main" id="{644F574C-177E-832C-10C6-466400888E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2587" y="2724721"/>
            <a:ext cx="5584571" cy="3716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557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70095" y="1779797"/>
            <a:ext cx="9872871" cy="4038600"/>
          </a:xfrm>
        </p:spPr>
        <p:txBody>
          <a:bodyPr>
            <a:normAutofit/>
          </a:bodyPr>
          <a:lstStyle/>
          <a:p>
            <a:pPr marL="45720" indent="0">
              <a:buNone/>
            </a:pPr>
            <a:r>
              <a:rPr lang="en-GB" sz="4800" dirty="0">
                <a:latin typeface="+mj-lt"/>
              </a:rPr>
              <a:t>Our vision…</a:t>
            </a:r>
          </a:p>
        </p:txBody>
      </p:sp>
      <p:pic>
        <p:nvPicPr>
          <p:cNvPr id="6"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r="58796" b="25461"/>
          <a:stretch/>
        </p:blipFill>
        <p:spPr>
          <a:xfrm>
            <a:off x="360074" y="330290"/>
            <a:ext cx="3303816" cy="1449507"/>
          </a:xfrm>
          <a:prstGeom prst="rect">
            <a:avLst/>
          </a:prstGeom>
        </p:spPr>
      </p:pic>
      <p:pic>
        <p:nvPicPr>
          <p:cNvPr id="5" name="Picture 4"/>
          <p:cNvPicPr>
            <a:picLocks noChangeAspect="1"/>
          </p:cNvPicPr>
          <p:nvPr/>
        </p:nvPicPr>
        <p:blipFill>
          <a:blip r:embed="rId3"/>
          <a:stretch>
            <a:fillRect/>
          </a:stretch>
        </p:blipFill>
        <p:spPr>
          <a:xfrm>
            <a:off x="10021310" y="330290"/>
            <a:ext cx="1785071" cy="1785071"/>
          </a:xfrm>
          <a:prstGeom prst="rect">
            <a:avLst/>
          </a:prstGeom>
        </p:spPr>
      </p:pic>
      <p:pic>
        <p:nvPicPr>
          <p:cNvPr id="7"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t="72095"/>
          <a:stretch/>
        </p:blipFill>
        <p:spPr>
          <a:xfrm>
            <a:off x="1028035" y="5661434"/>
            <a:ext cx="10128592" cy="685470"/>
          </a:xfrm>
          <a:prstGeom prst="rect">
            <a:avLst/>
          </a:prstGeom>
        </p:spPr>
      </p:pic>
      <p:sp>
        <p:nvSpPr>
          <p:cNvPr id="2" name="Rectangle 1"/>
          <p:cNvSpPr/>
          <p:nvPr/>
        </p:nvSpPr>
        <p:spPr>
          <a:xfrm>
            <a:off x="1028035" y="2777943"/>
            <a:ext cx="10556669" cy="1815882"/>
          </a:xfrm>
          <a:prstGeom prst="rect">
            <a:avLst/>
          </a:prstGeom>
        </p:spPr>
        <p:txBody>
          <a:bodyPr wrap="square">
            <a:spAutoFit/>
          </a:bodyPr>
          <a:lstStyle/>
          <a:p>
            <a:pPr algn="ctr" fontAlgn="t"/>
            <a:r>
              <a:rPr lang="en-GB" sz="2800" dirty="0">
                <a:solidFill>
                  <a:srgbClr val="000000"/>
                </a:solidFill>
                <a:effectLst/>
                <a:latin typeface="Trebuchet MS" panose="020B0603020202020204" pitchFamily="34" charset="0"/>
                <a:ea typeface="Times New Roman" panose="02020603050405020304" pitchFamily="18" charset="0"/>
                <a:cs typeface="Helvetica" panose="020B0604020202020204" pitchFamily="34" charset="0"/>
              </a:rPr>
              <a:t>Shrivenham School gives everyone the opportunity to believe in themselves, others, and God.  Through our values of love, hope and courage, everyone at our school will flourish, fulfil their unique potential and positively contribute to the community.</a:t>
            </a:r>
            <a:r>
              <a:rPr lang="en-GB" sz="2800" dirty="0">
                <a:solidFill>
                  <a:srgbClr val="000000"/>
                </a:solidFill>
                <a:effectLst/>
                <a:latin typeface="Trebuchet MS" panose="020B0603020202020204" pitchFamily="34" charset="0"/>
                <a:ea typeface="Times New Roman" panose="02020603050405020304" pitchFamily="18" charset="0"/>
                <a:cs typeface="Calibri" panose="020F0502020204030204" pitchFamily="34" charset="0"/>
              </a:rPr>
              <a:t> </a:t>
            </a:r>
            <a:endParaRPr lang="en-GB"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31305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2943" y="272605"/>
            <a:ext cx="10334625" cy="865325"/>
          </a:xfrm>
        </p:spPr>
        <p:txBody>
          <a:bodyPr>
            <a:normAutofit/>
          </a:bodyPr>
          <a:lstStyle/>
          <a:p>
            <a:r>
              <a:rPr lang="en-US" dirty="0"/>
              <a:t>Uniform</a:t>
            </a:r>
          </a:p>
        </p:txBody>
      </p:sp>
      <p:sp>
        <p:nvSpPr>
          <p:cNvPr id="4" name="TextBox 3"/>
          <p:cNvSpPr txBox="1"/>
          <p:nvPr/>
        </p:nvSpPr>
        <p:spPr>
          <a:xfrm>
            <a:off x="1483527" y="4530066"/>
            <a:ext cx="8946348" cy="1938992"/>
          </a:xfrm>
          <a:prstGeom prst="rect">
            <a:avLst/>
          </a:prstGeom>
          <a:noFill/>
        </p:spPr>
        <p:txBody>
          <a:bodyPr wrap="square" rtlCol="0">
            <a:spAutoFit/>
          </a:bodyPr>
          <a:lstStyle/>
          <a:p>
            <a:r>
              <a:rPr lang="en-GB" sz="2400" b="1" i="1" dirty="0">
                <a:solidFill>
                  <a:schemeClr val="accent1"/>
                </a:solidFill>
                <a:latin typeface="+mj-lt"/>
              </a:rPr>
              <a:t>Winter:</a:t>
            </a:r>
          </a:p>
          <a:p>
            <a:r>
              <a:rPr lang="en-GB" sz="2400" b="1" i="1" dirty="0">
                <a:solidFill>
                  <a:schemeClr val="accent1"/>
                </a:solidFill>
                <a:latin typeface="+mj-lt"/>
              </a:rPr>
              <a:t>Scarf, hat gloves and a warm coat.</a:t>
            </a:r>
          </a:p>
          <a:p>
            <a:endParaRPr lang="en-GB" sz="2400" b="1" i="1" dirty="0">
              <a:solidFill>
                <a:schemeClr val="accent1"/>
              </a:solidFill>
              <a:latin typeface="+mj-lt"/>
            </a:endParaRPr>
          </a:p>
          <a:p>
            <a:r>
              <a:rPr lang="en-GB" sz="2400" b="1" i="1" dirty="0">
                <a:solidFill>
                  <a:schemeClr val="accent1"/>
                </a:solidFill>
                <a:latin typeface="+mj-lt"/>
              </a:rPr>
              <a:t>Summer:</a:t>
            </a:r>
          </a:p>
          <a:p>
            <a:r>
              <a:rPr lang="en-GB" sz="2400" b="1" i="1" dirty="0">
                <a:solidFill>
                  <a:schemeClr val="accent1"/>
                </a:solidFill>
                <a:latin typeface="+mj-lt"/>
              </a:rPr>
              <a:t>Sun cream applied at home, summer hat and a water bottle!</a:t>
            </a:r>
          </a:p>
        </p:txBody>
      </p:sp>
      <p:pic>
        <p:nvPicPr>
          <p:cNvPr id="4102" name="Picture 6" descr="School Uniform - Brook Community Primary SchoolBrook Community Prim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6475" y="388942"/>
            <a:ext cx="1892582" cy="82642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9F3A8077-0D3D-A1CD-928C-E3B25F436C24}"/>
              </a:ext>
            </a:extLst>
          </p:cNvPr>
          <p:cNvPicPr>
            <a:picLocks noChangeAspect="1"/>
          </p:cNvPicPr>
          <p:nvPr/>
        </p:nvPicPr>
        <p:blipFill>
          <a:blip r:embed="rId3"/>
          <a:stretch>
            <a:fillRect/>
          </a:stretch>
        </p:blipFill>
        <p:spPr>
          <a:xfrm>
            <a:off x="856585" y="1352550"/>
            <a:ext cx="10506740" cy="2966455"/>
          </a:xfrm>
          <a:prstGeom prst="rect">
            <a:avLst/>
          </a:prstGeom>
        </p:spPr>
      </p:pic>
    </p:spTree>
    <p:extLst>
      <p:ext uri="{BB962C8B-B14F-4D97-AF65-F5344CB8AC3E}">
        <p14:creationId xmlns:p14="http://schemas.microsoft.com/office/powerpoint/2010/main" val="4053505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2167" y="263830"/>
            <a:ext cx="9875520" cy="1024298"/>
          </a:xfrm>
        </p:spPr>
        <p:txBody>
          <a:bodyPr/>
          <a:lstStyle/>
          <a:p>
            <a:r>
              <a:rPr lang="en-US" dirty="0"/>
              <a:t>Welcome to our school</a:t>
            </a:r>
          </a:p>
        </p:txBody>
      </p:sp>
      <p:sp>
        <p:nvSpPr>
          <p:cNvPr id="5" name="Content Placeholder 4"/>
          <p:cNvSpPr>
            <a:spLocks noGrp="1"/>
          </p:cNvSpPr>
          <p:nvPr>
            <p:ph idx="1"/>
          </p:nvPr>
        </p:nvSpPr>
        <p:spPr>
          <a:xfrm>
            <a:off x="2776831" y="1331732"/>
            <a:ext cx="6322695" cy="543256"/>
          </a:xfrm>
        </p:spPr>
        <p:txBody>
          <a:bodyPr>
            <a:normAutofit/>
          </a:bodyPr>
          <a:lstStyle/>
          <a:p>
            <a:pPr marL="45720" indent="0" algn="ctr">
              <a:buNone/>
            </a:pPr>
            <a:r>
              <a:rPr lang="en-GB" sz="3200" dirty="0">
                <a:latin typeface="+mj-lt"/>
              </a:rPr>
              <a:t>Adults in Walnut class</a:t>
            </a:r>
          </a:p>
          <a:p>
            <a:pPr marL="45720" indent="0" algn="ctr">
              <a:buNone/>
            </a:pPr>
            <a:endParaRPr lang="en-GB" dirty="0">
              <a:latin typeface="+mj-lt"/>
            </a:endParaRPr>
          </a:p>
          <a:p>
            <a:pPr marL="45720" indent="0">
              <a:buNone/>
            </a:pPr>
            <a:endParaRPr lang="en-GB" dirty="0">
              <a:latin typeface="+mj-lt"/>
            </a:endParaRPr>
          </a:p>
          <a:p>
            <a:pPr marL="45720" indent="0">
              <a:buNone/>
            </a:pPr>
            <a:endParaRPr lang="en-GB" dirty="0">
              <a:latin typeface="+mj-lt"/>
            </a:endParaRPr>
          </a:p>
          <a:p>
            <a:pPr marL="45720" indent="0">
              <a:buNone/>
            </a:pPr>
            <a:endParaRPr lang="en-GB" dirty="0">
              <a:latin typeface="+mj-lt"/>
            </a:endParaRPr>
          </a:p>
        </p:txBody>
      </p:sp>
      <p:pic>
        <p:nvPicPr>
          <p:cNvPr id="7" name="Content Placeholder 3"/>
          <p:cNvPicPr>
            <a:picLocks noChangeAspect="1"/>
          </p:cNvPicPr>
          <p:nvPr/>
        </p:nvPicPr>
        <p:blipFill rotWithShape="1">
          <a:blip r:embed="rId3" cstate="print">
            <a:extLst>
              <a:ext uri="{28A0092B-C50C-407E-A947-70E740481C1C}">
                <a14:useLocalDpi xmlns:a14="http://schemas.microsoft.com/office/drawing/2010/main" val="0"/>
              </a:ext>
            </a:extLst>
          </a:blip>
          <a:srcRect r="59450" b="25038"/>
          <a:stretch/>
        </p:blipFill>
        <p:spPr>
          <a:xfrm>
            <a:off x="9342095" y="302963"/>
            <a:ext cx="2526055" cy="1132523"/>
          </a:xfrm>
          <a:prstGeom prst="rect">
            <a:avLst/>
          </a:prstGeom>
        </p:spPr>
      </p:pic>
      <p:sp>
        <p:nvSpPr>
          <p:cNvPr id="11" name="Rectangle 10"/>
          <p:cNvSpPr/>
          <p:nvPr/>
        </p:nvSpPr>
        <p:spPr>
          <a:xfrm>
            <a:off x="572167" y="2349936"/>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3249349" y="2349936"/>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ACBAAC33-9F41-0296-4BA9-837086359ABF}"/>
              </a:ext>
            </a:extLst>
          </p:cNvPr>
          <p:cNvSpPr/>
          <p:nvPr/>
        </p:nvSpPr>
        <p:spPr>
          <a:xfrm>
            <a:off x="6403952" y="2349936"/>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descr="A close-up of a person smiling&#10;&#10;Description automatically generated">
            <a:extLst>
              <a:ext uri="{FF2B5EF4-FFF2-40B4-BE49-F238E27FC236}">
                <a16:creationId xmlns:a16="http://schemas.microsoft.com/office/drawing/2014/main" id="{2B56863A-2198-261F-6401-83F27EBC7C8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6431" t="17983" r="14138" b="7612"/>
          <a:stretch/>
        </p:blipFill>
        <p:spPr>
          <a:xfrm rot="5400000">
            <a:off x="2935274" y="2664009"/>
            <a:ext cx="3200399" cy="2572249"/>
          </a:xfrm>
          <a:prstGeom prst="rect">
            <a:avLst/>
          </a:prstGeom>
        </p:spPr>
      </p:pic>
      <p:pic>
        <p:nvPicPr>
          <p:cNvPr id="14" name="Picture 13" descr="A person wearing glasses and a scarf&#10;&#10;Description automatically generated">
            <a:extLst>
              <a:ext uri="{FF2B5EF4-FFF2-40B4-BE49-F238E27FC236}">
                <a16:creationId xmlns:a16="http://schemas.microsoft.com/office/drawing/2014/main" id="{EE10181A-90E2-0743-51B4-F7E922B1740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418" t="14741" r="18499"/>
          <a:stretch/>
        </p:blipFill>
        <p:spPr>
          <a:xfrm rot="5400000">
            <a:off x="267665" y="2622655"/>
            <a:ext cx="3200400" cy="2654955"/>
          </a:xfrm>
          <a:prstGeom prst="rect">
            <a:avLst/>
          </a:prstGeom>
        </p:spPr>
      </p:pic>
      <p:sp>
        <p:nvSpPr>
          <p:cNvPr id="15" name="TextBox 14">
            <a:extLst>
              <a:ext uri="{FF2B5EF4-FFF2-40B4-BE49-F238E27FC236}">
                <a16:creationId xmlns:a16="http://schemas.microsoft.com/office/drawing/2014/main" id="{7845D748-69F6-4C54-49FA-D4F346D01373}"/>
              </a:ext>
            </a:extLst>
          </p:cNvPr>
          <p:cNvSpPr txBox="1"/>
          <p:nvPr/>
        </p:nvSpPr>
        <p:spPr>
          <a:xfrm>
            <a:off x="6458535" y="5876177"/>
            <a:ext cx="1958421" cy="646331"/>
          </a:xfrm>
          <a:prstGeom prst="rect">
            <a:avLst/>
          </a:prstGeom>
          <a:noFill/>
        </p:spPr>
        <p:txBody>
          <a:bodyPr wrap="none" rtlCol="0">
            <a:spAutoFit/>
          </a:bodyPr>
          <a:lstStyle/>
          <a:p>
            <a:r>
              <a:rPr lang="en-GB" dirty="0"/>
              <a:t>Mrs Brown </a:t>
            </a:r>
          </a:p>
          <a:p>
            <a:r>
              <a:rPr lang="en-GB" dirty="0"/>
              <a:t>Teaching Assistant</a:t>
            </a:r>
          </a:p>
        </p:txBody>
      </p:sp>
      <p:sp>
        <p:nvSpPr>
          <p:cNvPr id="16" name="TextBox 15">
            <a:extLst>
              <a:ext uri="{FF2B5EF4-FFF2-40B4-BE49-F238E27FC236}">
                <a16:creationId xmlns:a16="http://schemas.microsoft.com/office/drawing/2014/main" id="{41B2CA47-CD58-8A4A-A178-816A073640DB}"/>
              </a:ext>
            </a:extLst>
          </p:cNvPr>
          <p:cNvSpPr txBox="1"/>
          <p:nvPr/>
        </p:nvSpPr>
        <p:spPr>
          <a:xfrm>
            <a:off x="3249349" y="5835941"/>
            <a:ext cx="1616148" cy="646331"/>
          </a:xfrm>
          <a:prstGeom prst="rect">
            <a:avLst/>
          </a:prstGeom>
          <a:noFill/>
        </p:spPr>
        <p:txBody>
          <a:bodyPr wrap="none" rtlCol="0">
            <a:spAutoFit/>
          </a:bodyPr>
          <a:lstStyle/>
          <a:p>
            <a:r>
              <a:rPr lang="en-GB" dirty="0"/>
              <a:t>Mrs De la Mare</a:t>
            </a:r>
          </a:p>
          <a:p>
            <a:r>
              <a:rPr lang="en-GB" dirty="0"/>
              <a:t>Class Teacher</a:t>
            </a:r>
          </a:p>
        </p:txBody>
      </p:sp>
      <p:sp>
        <p:nvSpPr>
          <p:cNvPr id="17" name="TextBox 16">
            <a:extLst>
              <a:ext uri="{FF2B5EF4-FFF2-40B4-BE49-F238E27FC236}">
                <a16:creationId xmlns:a16="http://schemas.microsoft.com/office/drawing/2014/main" id="{85526897-9FDE-D97A-0DED-DD00D0A6FFBF}"/>
              </a:ext>
            </a:extLst>
          </p:cNvPr>
          <p:cNvSpPr txBox="1"/>
          <p:nvPr/>
        </p:nvSpPr>
        <p:spPr>
          <a:xfrm>
            <a:off x="651382" y="5876177"/>
            <a:ext cx="1463862" cy="646331"/>
          </a:xfrm>
          <a:prstGeom prst="rect">
            <a:avLst/>
          </a:prstGeom>
          <a:noFill/>
        </p:spPr>
        <p:txBody>
          <a:bodyPr wrap="none" rtlCol="0">
            <a:spAutoFit/>
          </a:bodyPr>
          <a:lstStyle/>
          <a:p>
            <a:r>
              <a:rPr lang="en-GB" dirty="0"/>
              <a:t>Mrs Jones</a:t>
            </a:r>
          </a:p>
          <a:p>
            <a:r>
              <a:rPr lang="en-GB" dirty="0"/>
              <a:t>Class Teacher</a:t>
            </a:r>
          </a:p>
        </p:txBody>
      </p:sp>
    </p:spTree>
    <p:extLst>
      <p:ext uri="{BB962C8B-B14F-4D97-AF65-F5344CB8AC3E}">
        <p14:creationId xmlns:p14="http://schemas.microsoft.com/office/powerpoint/2010/main" val="2117248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227" y="248673"/>
            <a:ext cx="10728960" cy="915180"/>
          </a:xfrm>
        </p:spPr>
        <p:txBody>
          <a:bodyPr>
            <a:normAutofit/>
          </a:bodyPr>
          <a:lstStyle/>
          <a:p>
            <a:r>
              <a:rPr lang="en-US" dirty="0"/>
              <a:t>What does a day in Walnut class look like?</a:t>
            </a:r>
          </a:p>
        </p:txBody>
      </p:sp>
      <p:sp>
        <p:nvSpPr>
          <p:cNvPr id="3" name="Content Placeholder 2"/>
          <p:cNvSpPr>
            <a:spLocks noGrp="1"/>
          </p:cNvSpPr>
          <p:nvPr>
            <p:ph idx="1"/>
          </p:nvPr>
        </p:nvSpPr>
        <p:spPr>
          <a:xfrm>
            <a:off x="489227" y="1546589"/>
            <a:ext cx="9029036" cy="4366531"/>
          </a:xfrm>
        </p:spPr>
        <p:txBody>
          <a:bodyPr>
            <a:noAutofit/>
          </a:bodyPr>
          <a:lstStyle/>
          <a:p>
            <a:pPr marL="0" indent="0">
              <a:buNone/>
            </a:pPr>
            <a:r>
              <a:rPr lang="en-US" sz="2800" dirty="0"/>
              <a:t>8:30 - Arrive at school</a:t>
            </a:r>
          </a:p>
          <a:p>
            <a:pPr marL="0" indent="0">
              <a:buNone/>
            </a:pPr>
            <a:r>
              <a:rPr lang="en-US" sz="2800" dirty="0"/>
              <a:t>8:40 - Register and lunch choices</a:t>
            </a:r>
          </a:p>
          <a:p>
            <a:pPr marL="0" indent="0">
              <a:buNone/>
            </a:pPr>
            <a:r>
              <a:rPr lang="en-US" sz="2800" dirty="0"/>
              <a:t>8:45 – Reading </a:t>
            </a:r>
          </a:p>
          <a:p>
            <a:pPr marL="0" indent="0">
              <a:buNone/>
            </a:pPr>
            <a:r>
              <a:rPr lang="en-US" sz="2800" dirty="0"/>
              <a:t>9:15 – </a:t>
            </a:r>
            <a:r>
              <a:rPr lang="en-US" sz="2800" dirty="0" err="1"/>
              <a:t>Maths</a:t>
            </a:r>
            <a:r>
              <a:rPr lang="en-US" sz="2800" dirty="0"/>
              <a:t> </a:t>
            </a:r>
          </a:p>
          <a:p>
            <a:pPr marL="0" indent="0">
              <a:buNone/>
            </a:pPr>
            <a:r>
              <a:rPr lang="en-US" sz="2800" dirty="0"/>
              <a:t>10.15 – Break time</a:t>
            </a:r>
          </a:p>
          <a:p>
            <a:pPr marL="0" indent="0">
              <a:buNone/>
            </a:pPr>
            <a:r>
              <a:rPr lang="en-US" sz="2800" dirty="0"/>
              <a:t>10:30 - English</a:t>
            </a:r>
          </a:p>
          <a:p>
            <a:pPr marL="0" indent="0">
              <a:buNone/>
            </a:pPr>
            <a:r>
              <a:rPr lang="en-US" sz="2800" dirty="0"/>
              <a:t>11:30 - Maths MOT</a:t>
            </a:r>
          </a:p>
        </p:txBody>
      </p:sp>
      <p:sp>
        <p:nvSpPr>
          <p:cNvPr id="4" name="Content Placeholder 2"/>
          <p:cNvSpPr txBox="1">
            <a:spLocks/>
          </p:cNvSpPr>
          <p:nvPr/>
        </p:nvSpPr>
        <p:spPr>
          <a:xfrm>
            <a:off x="6857023" y="1546589"/>
            <a:ext cx="4361164" cy="1875460"/>
          </a:xfrm>
          <a:prstGeom prst="rect">
            <a:avLst/>
          </a:prstGeom>
        </p:spPr>
        <p:txBody>
          <a:bodyPr vert="horz" lIns="91440" tIns="45720" rIns="91440" bIns="45720" rtlCol="0">
            <a:noAutofit/>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marL="0" indent="0">
              <a:buNone/>
            </a:pPr>
            <a:r>
              <a:rPr lang="en-US" sz="2800" dirty="0"/>
              <a:t>11:55 - Story</a:t>
            </a:r>
          </a:p>
          <a:p>
            <a:pPr marL="0" indent="0">
              <a:buNone/>
            </a:pPr>
            <a:r>
              <a:rPr lang="en-US" sz="2800" dirty="0"/>
              <a:t>12:00 - Lunch</a:t>
            </a:r>
          </a:p>
          <a:p>
            <a:pPr marL="0" indent="0">
              <a:buFont typeface="Corbel" pitchFamily="34" charset="0"/>
              <a:buNone/>
            </a:pPr>
            <a:r>
              <a:rPr lang="en-US" sz="2800" dirty="0">
                <a:latin typeface="+mj-lt"/>
              </a:rPr>
              <a:t>1:05 - Collective worship</a:t>
            </a:r>
          </a:p>
          <a:p>
            <a:pPr marL="0" indent="0">
              <a:buFont typeface="Corbel" pitchFamily="34" charset="0"/>
              <a:buNone/>
            </a:pPr>
            <a:r>
              <a:rPr lang="en-US" sz="2800" dirty="0">
                <a:latin typeface="+mj-lt"/>
              </a:rPr>
              <a:t>1:20 - Curriculum</a:t>
            </a:r>
          </a:p>
          <a:p>
            <a:pPr marL="0" indent="0">
              <a:buFont typeface="Corbel" pitchFamily="34" charset="0"/>
              <a:buNone/>
            </a:pPr>
            <a:r>
              <a:rPr lang="en-US" sz="2800" dirty="0">
                <a:latin typeface="+mj-lt"/>
              </a:rPr>
              <a:t>2:00 - Curriculum</a:t>
            </a:r>
          </a:p>
          <a:p>
            <a:pPr marL="0" indent="0">
              <a:buFont typeface="Corbel" pitchFamily="34" charset="0"/>
              <a:buNone/>
            </a:pPr>
            <a:r>
              <a:rPr lang="en-US" sz="2800" dirty="0">
                <a:latin typeface="+mj-lt"/>
              </a:rPr>
              <a:t>3:00 - Home </a:t>
            </a:r>
          </a:p>
        </p:txBody>
      </p:sp>
    </p:spTree>
    <p:extLst>
      <p:ext uri="{BB962C8B-B14F-4D97-AF65-F5344CB8AC3E}">
        <p14:creationId xmlns:p14="http://schemas.microsoft.com/office/powerpoint/2010/main" val="10062106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451" y="269920"/>
            <a:ext cx="9875520" cy="746893"/>
          </a:xfrm>
        </p:spPr>
        <p:txBody>
          <a:bodyPr>
            <a:normAutofit fontScale="90000"/>
          </a:bodyPr>
          <a:lstStyle/>
          <a:p>
            <a:r>
              <a:rPr lang="en-US" sz="4900" dirty="0"/>
              <a:t>Expectations</a:t>
            </a:r>
            <a:endParaRPr lang="en-US" dirty="0"/>
          </a:p>
        </p:txBody>
      </p:sp>
      <p:sp>
        <p:nvSpPr>
          <p:cNvPr id="12" name="Rectangle 11"/>
          <p:cNvSpPr/>
          <p:nvPr/>
        </p:nvSpPr>
        <p:spPr>
          <a:xfrm>
            <a:off x="380001" y="1016813"/>
            <a:ext cx="11462327" cy="2862322"/>
          </a:xfrm>
          <a:prstGeom prst="rect">
            <a:avLst/>
          </a:prstGeom>
        </p:spPr>
        <p:txBody>
          <a:bodyPr wrap="square">
            <a:spAutoFit/>
          </a:bodyPr>
          <a:lstStyle/>
          <a:p>
            <a:pPr algn="ctr"/>
            <a:r>
              <a:rPr lang="en-US" sz="2000" dirty="0">
                <a:solidFill>
                  <a:schemeClr val="accent1"/>
                </a:solidFill>
                <a:latin typeface="+mj-lt"/>
              </a:rPr>
              <a:t>At school, it is expected that children will behave well </a:t>
            </a:r>
            <a:r>
              <a:rPr lang="en-US" sz="2000" b="1" dirty="0">
                <a:solidFill>
                  <a:schemeClr val="accent1"/>
                </a:solidFill>
                <a:latin typeface="+mj-lt"/>
              </a:rPr>
              <a:t>all</a:t>
            </a:r>
            <a:r>
              <a:rPr lang="en-US" sz="2000" dirty="0">
                <a:solidFill>
                  <a:schemeClr val="accent1"/>
                </a:solidFill>
                <a:latin typeface="+mj-lt"/>
              </a:rPr>
              <a:t> of the time – not only during learning time in the classroom, but at playtime, lunchtime, moving around school and during extra-curricular activities. Children are taught to understand that they should behave respectfully to each-other and to all adults.  </a:t>
            </a:r>
          </a:p>
          <a:p>
            <a:pPr algn="ctr"/>
            <a:endParaRPr lang="en-US" sz="2000" dirty="0">
              <a:solidFill>
                <a:schemeClr val="accent1"/>
              </a:solidFill>
              <a:latin typeface="+mj-lt"/>
            </a:endParaRPr>
          </a:p>
          <a:p>
            <a:pPr algn="ctr"/>
            <a:r>
              <a:rPr lang="en-US" sz="2000" dirty="0">
                <a:solidFill>
                  <a:schemeClr val="accent1"/>
                </a:solidFill>
                <a:latin typeface="+mj-lt"/>
              </a:rPr>
              <a:t>We want our children to take personal responsibility for the choices they make and understand the consequences for their choices including the impact it has on themselves as well as others. We spend time demonstrating and discussing this through daily teaching and weekly PSHE lessons. </a:t>
            </a:r>
          </a:p>
          <a:p>
            <a:pPr algn="ctr"/>
            <a:endParaRPr lang="en-US" sz="2000" dirty="0">
              <a:solidFill>
                <a:schemeClr val="accent1"/>
              </a:solidFill>
              <a:latin typeface="+mj-lt"/>
            </a:endParaRPr>
          </a:p>
          <a:p>
            <a:pPr algn="ctr"/>
            <a:r>
              <a:rPr lang="en-US" sz="2000" dirty="0">
                <a:solidFill>
                  <a:schemeClr val="accent1"/>
                </a:solidFill>
                <a:latin typeface="+mj-lt"/>
              </a:rPr>
              <a:t>A copy of our new Relational Policy can be found on the school website and will be emailed to all parents.</a:t>
            </a:r>
          </a:p>
        </p:txBody>
      </p:sp>
      <p:pic>
        <p:nvPicPr>
          <p:cNvPr id="8" name="Picture 7"/>
          <p:cNvPicPr/>
          <p:nvPr/>
        </p:nvPicPr>
        <p:blipFill>
          <a:blip r:embed="rId2">
            <a:extLst>
              <a:ext uri="{28A0092B-C50C-407E-A947-70E740481C1C}">
                <a14:useLocalDpi xmlns:a14="http://schemas.microsoft.com/office/drawing/2010/main" val="0"/>
              </a:ext>
            </a:extLst>
          </a:blip>
          <a:srcRect l="23100" t="25397" r="44858" b="27249"/>
          <a:stretch>
            <a:fillRect/>
          </a:stretch>
        </p:blipFill>
        <p:spPr bwMode="auto">
          <a:xfrm>
            <a:off x="2866011" y="3953466"/>
            <a:ext cx="2791201" cy="2494072"/>
          </a:xfrm>
          <a:prstGeom prst="rect">
            <a:avLst/>
          </a:prstGeom>
          <a:noFill/>
          <a:ln>
            <a:noFill/>
          </a:ln>
        </p:spPr>
      </p:pic>
      <p:pic>
        <p:nvPicPr>
          <p:cNvPr id="4" name="Picture 3">
            <a:extLst>
              <a:ext uri="{FF2B5EF4-FFF2-40B4-BE49-F238E27FC236}">
                <a16:creationId xmlns:a16="http://schemas.microsoft.com/office/drawing/2014/main" id="{E25063F3-47F1-14E3-891C-F67370DFF6DA}"/>
              </a:ext>
            </a:extLst>
          </p:cNvPr>
          <p:cNvPicPr>
            <a:picLocks noChangeAspect="1"/>
          </p:cNvPicPr>
          <p:nvPr/>
        </p:nvPicPr>
        <p:blipFill>
          <a:blip r:embed="rId3"/>
          <a:stretch>
            <a:fillRect/>
          </a:stretch>
        </p:blipFill>
        <p:spPr>
          <a:xfrm>
            <a:off x="6188154" y="3953466"/>
            <a:ext cx="3428126" cy="2494072"/>
          </a:xfrm>
          <a:prstGeom prst="rect">
            <a:avLst/>
          </a:prstGeom>
        </p:spPr>
      </p:pic>
    </p:spTree>
    <p:extLst>
      <p:ext uri="{BB962C8B-B14F-4D97-AF65-F5344CB8AC3E}">
        <p14:creationId xmlns:p14="http://schemas.microsoft.com/office/powerpoint/2010/main" val="2108550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126" y="379891"/>
            <a:ext cx="9875520" cy="868945"/>
          </a:xfrm>
        </p:spPr>
        <p:txBody>
          <a:bodyPr/>
          <a:lstStyle/>
          <a:p>
            <a:r>
              <a:rPr lang="en-US" dirty="0"/>
              <a:t>Curriculum</a:t>
            </a:r>
          </a:p>
        </p:txBody>
      </p:sp>
      <p:sp>
        <p:nvSpPr>
          <p:cNvPr id="3" name="Content Placeholder 2"/>
          <p:cNvSpPr>
            <a:spLocks noGrp="1"/>
          </p:cNvSpPr>
          <p:nvPr>
            <p:ph idx="1"/>
          </p:nvPr>
        </p:nvSpPr>
        <p:spPr>
          <a:xfrm>
            <a:off x="548640" y="1446956"/>
            <a:ext cx="9872871" cy="4520565"/>
          </a:xfrm>
        </p:spPr>
        <p:txBody>
          <a:bodyPr>
            <a:noAutofit/>
          </a:bodyPr>
          <a:lstStyle/>
          <a:p>
            <a:pPr marL="0" indent="0">
              <a:buNone/>
            </a:pPr>
            <a:r>
              <a:rPr lang="en-US" sz="2400" dirty="0">
                <a:latin typeface="+mj-lt"/>
              </a:rPr>
              <a:t>Details about the curriculum for each subject  can be found on the school website. </a:t>
            </a:r>
          </a:p>
          <a:p>
            <a:pPr marL="0" indent="0">
              <a:buNone/>
            </a:pPr>
            <a:r>
              <a:rPr lang="en-US" sz="2400" dirty="0">
                <a:latin typeface="+mj-lt"/>
              </a:rPr>
              <a:t>This year, the enquiry topics  for Walnut class will be: </a:t>
            </a:r>
          </a:p>
          <a:p>
            <a:pPr marL="0" indent="0">
              <a:buNone/>
            </a:pPr>
            <a:endParaRPr lang="en-US" sz="2400" dirty="0">
              <a:latin typeface="+mj-lt"/>
            </a:endParaRPr>
          </a:p>
          <a:p>
            <a:pPr marL="0" indent="0">
              <a:buNone/>
            </a:pPr>
            <a:r>
              <a:rPr lang="en-US" sz="2400" dirty="0">
                <a:latin typeface="+mj-lt"/>
              </a:rPr>
              <a:t>Term 1&amp;2 – Were the Dark Ages really that dark?</a:t>
            </a:r>
          </a:p>
          <a:p>
            <a:pPr marL="0" indent="0">
              <a:buNone/>
            </a:pPr>
            <a:r>
              <a:rPr lang="en-US" sz="2400" dirty="0">
                <a:latin typeface="+mj-lt"/>
              </a:rPr>
              <a:t>Term 3&amp;4 – Just how mighty were the  Mayans?</a:t>
            </a:r>
          </a:p>
          <a:p>
            <a:pPr marL="0" indent="0">
              <a:buNone/>
            </a:pPr>
            <a:r>
              <a:rPr lang="en-US" sz="2400" dirty="0">
                <a:latin typeface="+mj-lt"/>
              </a:rPr>
              <a:t>Term 5&amp;6 – Rivers – friend or foe?</a:t>
            </a:r>
          </a:p>
          <a:p>
            <a:pPr marL="0" indent="0">
              <a:buNone/>
            </a:pPr>
            <a:endParaRPr lang="en-US" sz="2400" dirty="0">
              <a:latin typeface="+mj-lt"/>
            </a:endParaRPr>
          </a:p>
          <a:p>
            <a:pPr marL="0" indent="0">
              <a:buNone/>
            </a:pPr>
            <a:r>
              <a:rPr lang="en-US" sz="2400" dirty="0">
                <a:latin typeface="+mj-lt"/>
              </a:rPr>
              <a:t>An overview for each term will be posted on the class webpage. </a:t>
            </a:r>
          </a:p>
        </p:txBody>
      </p:sp>
    </p:spTree>
    <p:extLst>
      <p:ext uri="{BB962C8B-B14F-4D97-AF65-F5344CB8AC3E}">
        <p14:creationId xmlns:p14="http://schemas.microsoft.com/office/powerpoint/2010/main" val="3141225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68A5362-EC3B-4BE3-804B-E6B289AF8A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Rectangle 11">
            <a:extLst>
              <a:ext uri="{FF2B5EF4-FFF2-40B4-BE49-F238E27FC236}">
                <a16:creationId xmlns:a16="http://schemas.microsoft.com/office/drawing/2014/main" id="{1D37744E-F5F6-4ED5-9F5F-21183A8FE7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4" name="Straight Connector 13">
            <a:extLst>
              <a:ext uri="{FF2B5EF4-FFF2-40B4-BE49-F238E27FC236}">
                <a16:creationId xmlns:a16="http://schemas.microsoft.com/office/drawing/2014/main" id="{DD9D7C55-D0C1-4B48-ADC5-A9E322B196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0BCB6D3E-2815-49BC-A13F-4EFD175096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210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C77A9593-26A9-4234-8351-9339ABF913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2944" y="246887"/>
            <a:ext cx="4397755" cy="6377939"/>
          </a:xfrm>
          <a:prstGeom prst="rect">
            <a:avLst/>
          </a:prstGeom>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0" name="Straight Connector 19">
            <a:extLst>
              <a:ext uri="{FF2B5EF4-FFF2-40B4-BE49-F238E27FC236}">
                <a16:creationId xmlns:a16="http://schemas.microsoft.com/office/drawing/2014/main" id="{6E1AD3BD-190E-448E-9100-7E7AAB9BB9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370284" y="4405863"/>
            <a:ext cx="2763075"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7723AC0F-348F-4B67-BAC9-F3049BD209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00" y="246888"/>
            <a:ext cx="11724640" cy="6377939"/>
          </a:xfrm>
          <a:prstGeom prst="rect">
            <a:avLst/>
          </a:pr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8195138" y="857675"/>
            <a:ext cx="3113366" cy="3622844"/>
          </a:xfrm>
        </p:spPr>
        <p:txBody>
          <a:bodyPr vert="horz" lIns="91440" tIns="45720" rIns="91440" bIns="45720" rtlCol="0" anchor="b">
            <a:normAutofit/>
          </a:bodyPr>
          <a:lstStyle/>
          <a:p>
            <a:pPr algn="ctr">
              <a:lnSpc>
                <a:spcPct val="85000"/>
              </a:lnSpc>
            </a:pPr>
            <a:r>
              <a:rPr lang="en-US" sz="3800" b="1" cap="all">
                <a:solidFill>
                  <a:srgbClr val="FFFFFF"/>
                </a:solidFill>
              </a:rPr>
              <a:t>Writing Standards</a:t>
            </a:r>
          </a:p>
        </p:txBody>
      </p:sp>
      <p:sp>
        <p:nvSpPr>
          <p:cNvPr id="3" name="Content Placeholder 2"/>
          <p:cNvSpPr>
            <a:spLocks noGrp="1"/>
          </p:cNvSpPr>
          <p:nvPr>
            <p:ph idx="1"/>
          </p:nvPr>
        </p:nvSpPr>
        <p:spPr>
          <a:xfrm>
            <a:off x="8210328" y="4541697"/>
            <a:ext cx="3082986" cy="1543422"/>
          </a:xfrm>
        </p:spPr>
        <p:txBody>
          <a:bodyPr vert="horz" lIns="91440" tIns="45720" rIns="91440" bIns="45720" rtlCol="0">
            <a:normAutofit/>
          </a:bodyPr>
          <a:lstStyle/>
          <a:p>
            <a:pPr marL="0" indent="0" algn="ctr">
              <a:buNone/>
            </a:pPr>
            <a:r>
              <a:rPr lang="en-US" sz="2000">
                <a:solidFill>
                  <a:srgbClr val="FFFFFF"/>
                </a:solidFill>
              </a:rPr>
              <a:t>This is a piece of writing that shows the expected standard by the end of this school year… </a:t>
            </a:r>
          </a:p>
        </p:txBody>
      </p:sp>
      <p:pic>
        <p:nvPicPr>
          <p:cNvPr id="5" name="Picture 4">
            <a:extLst>
              <a:ext uri="{FF2B5EF4-FFF2-40B4-BE49-F238E27FC236}">
                <a16:creationId xmlns:a16="http://schemas.microsoft.com/office/drawing/2014/main" id="{28F5FB80-E958-A2AC-2AF3-FEA814B6444B}"/>
              </a:ext>
            </a:extLst>
          </p:cNvPr>
          <p:cNvPicPr>
            <a:picLocks noChangeAspect="1"/>
          </p:cNvPicPr>
          <p:nvPr/>
        </p:nvPicPr>
        <p:blipFill>
          <a:blip r:embed="rId2"/>
          <a:stretch>
            <a:fillRect/>
          </a:stretch>
        </p:blipFill>
        <p:spPr>
          <a:xfrm>
            <a:off x="1496479" y="472035"/>
            <a:ext cx="4524155" cy="5913929"/>
          </a:xfrm>
          <a:prstGeom prst="rect">
            <a:avLst/>
          </a:prstGeom>
        </p:spPr>
      </p:pic>
    </p:spTree>
    <p:extLst>
      <p:ext uri="{BB962C8B-B14F-4D97-AF65-F5344CB8AC3E}">
        <p14:creationId xmlns:p14="http://schemas.microsoft.com/office/powerpoint/2010/main" val="4277176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1641" y="397519"/>
            <a:ext cx="9875520" cy="747773"/>
          </a:xfrm>
        </p:spPr>
        <p:txBody>
          <a:bodyPr/>
          <a:lstStyle/>
          <a:p>
            <a:r>
              <a:rPr lang="en-US" dirty="0"/>
              <a:t>Homework</a:t>
            </a:r>
          </a:p>
        </p:txBody>
      </p:sp>
      <p:sp>
        <p:nvSpPr>
          <p:cNvPr id="3" name="Content Placeholder 2"/>
          <p:cNvSpPr>
            <a:spLocks noGrp="1"/>
          </p:cNvSpPr>
          <p:nvPr>
            <p:ph idx="1"/>
          </p:nvPr>
        </p:nvSpPr>
        <p:spPr>
          <a:xfrm>
            <a:off x="494817" y="1257654"/>
            <a:ext cx="11299786" cy="2689313"/>
          </a:xfrm>
        </p:spPr>
        <p:txBody>
          <a:bodyPr>
            <a:normAutofit fontScale="92500" lnSpcReduction="20000"/>
          </a:bodyPr>
          <a:lstStyle/>
          <a:p>
            <a:pPr marL="45720" indent="0" algn="ctr">
              <a:buNone/>
            </a:pPr>
            <a:r>
              <a:rPr lang="en-GB" sz="2400" dirty="0">
                <a:latin typeface="+mj-lt"/>
              </a:rPr>
              <a:t>This year, there continues to be an emphasis on reading and times tables for homework. Children are expected to read 5 x a week at home and to practise their number bonds and times tables using </a:t>
            </a:r>
            <a:r>
              <a:rPr lang="en-GB" sz="2400" dirty="0" err="1">
                <a:latin typeface="+mj-lt"/>
              </a:rPr>
              <a:t>Numbots</a:t>
            </a:r>
            <a:r>
              <a:rPr lang="en-GB" sz="2400" dirty="0">
                <a:latin typeface="+mj-lt"/>
              </a:rPr>
              <a:t> and Times Tables Rock Stars at least 3 x per week. </a:t>
            </a:r>
          </a:p>
          <a:p>
            <a:pPr marL="45720" indent="0" algn="ctr">
              <a:buNone/>
            </a:pPr>
            <a:r>
              <a:rPr lang="en-GB" sz="2400" dirty="0">
                <a:latin typeface="+mj-lt"/>
              </a:rPr>
              <a:t>Children will also need to learn their weekly spellings. The term’s spellings will be handed out at the beginning of each term and will also be available on the class page on the </a:t>
            </a:r>
            <a:r>
              <a:rPr lang="en-GB" sz="2400">
                <a:latin typeface="+mj-lt"/>
              </a:rPr>
              <a:t>school website.</a:t>
            </a:r>
            <a:endParaRPr lang="en-GB" sz="2400" dirty="0">
              <a:latin typeface="+mj-lt"/>
            </a:endParaRPr>
          </a:p>
          <a:p>
            <a:pPr marL="45720" indent="0" algn="ctr">
              <a:buNone/>
            </a:pPr>
            <a:endParaRPr lang="en-GB" sz="2400" dirty="0">
              <a:latin typeface="+mj-lt"/>
            </a:endParaRPr>
          </a:p>
          <a:p>
            <a:pPr marL="45720" indent="0" algn="ctr">
              <a:buNone/>
            </a:pPr>
            <a:r>
              <a:rPr lang="en-GB" sz="2400" dirty="0">
                <a:latin typeface="+mj-lt"/>
              </a:rPr>
              <a:t>Weekly certificates for </a:t>
            </a:r>
            <a:r>
              <a:rPr lang="en-GB" sz="2400" dirty="0" err="1">
                <a:latin typeface="+mj-lt"/>
              </a:rPr>
              <a:t>Numbots</a:t>
            </a:r>
            <a:r>
              <a:rPr lang="en-GB" sz="2400" dirty="0">
                <a:latin typeface="+mj-lt"/>
              </a:rPr>
              <a:t> and Times Tables Rocks Stars will be shared on a Monday assembly. </a:t>
            </a:r>
          </a:p>
          <a:p>
            <a:pPr marL="45720" indent="0">
              <a:buNone/>
            </a:pPr>
            <a:endParaRPr lang="en-US" sz="2400" dirty="0">
              <a:latin typeface="+mj-lt"/>
            </a:endParaRPr>
          </a:p>
        </p:txBody>
      </p:sp>
      <p:pic>
        <p:nvPicPr>
          <p:cNvPr id="1026" name="Picture 2" descr="NumBots | Welcome to the NumBlo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362366">
            <a:off x="3757500" y="3937185"/>
            <a:ext cx="4349470" cy="222980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imes Tables Rock Stars – Times Tables Rock Sta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858687">
            <a:off x="8382869" y="3959261"/>
            <a:ext cx="3551740" cy="197965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oming Soon – First Minister's Reading Challenge – Smithton Primary Schoo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173356">
            <a:off x="593233" y="3751077"/>
            <a:ext cx="2569695" cy="2644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956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3192" y="250303"/>
            <a:ext cx="9875520" cy="884016"/>
          </a:xfrm>
        </p:spPr>
        <p:txBody>
          <a:bodyPr/>
          <a:lstStyle/>
          <a:p>
            <a:r>
              <a:rPr lang="en-US" dirty="0"/>
              <a:t>PE</a:t>
            </a:r>
          </a:p>
        </p:txBody>
      </p:sp>
      <p:sp>
        <p:nvSpPr>
          <p:cNvPr id="3" name="Content Placeholder 2"/>
          <p:cNvSpPr>
            <a:spLocks noGrp="1"/>
          </p:cNvSpPr>
          <p:nvPr>
            <p:ph idx="1"/>
          </p:nvPr>
        </p:nvSpPr>
        <p:spPr>
          <a:xfrm>
            <a:off x="575841" y="1134319"/>
            <a:ext cx="10559005" cy="4710896"/>
          </a:xfrm>
        </p:spPr>
        <p:txBody>
          <a:bodyPr>
            <a:noAutofit/>
          </a:bodyPr>
          <a:lstStyle/>
          <a:p>
            <a:pPr marL="45720" indent="0">
              <a:buNone/>
            </a:pPr>
            <a:r>
              <a:rPr lang="en-GB" sz="2400" dirty="0">
                <a:latin typeface="+mj-lt"/>
              </a:rPr>
              <a:t>Children will have two PE lessons every week (Monday and Thursday). Children must come to school wearing their PE kit on these days. </a:t>
            </a:r>
          </a:p>
          <a:p>
            <a:pPr marL="45720" indent="0">
              <a:buNone/>
            </a:pPr>
            <a:r>
              <a:rPr lang="en-GB" sz="2400" dirty="0">
                <a:latin typeface="+mj-lt"/>
              </a:rPr>
              <a:t>When the weather allows, this will be outside so please ensure, the children have warm layers as it gets colder. </a:t>
            </a:r>
          </a:p>
          <a:p>
            <a:pPr marL="45720" indent="0">
              <a:buNone/>
            </a:pPr>
            <a:endParaRPr lang="en-GB" sz="1800" dirty="0">
              <a:latin typeface="+mj-lt"/>
            </a:endParaRPr>
          </a:p>
          <a:p>
            <a:pPr marL="45720" indent="0">
              <a:buNone/>
            </a:pPr>
            <a:endParaRPr lang="en-GB" sz="1800" dirty="0">
              <a:latin typeface="+mj-lt"/>
            </a:endParaRPr>
          </a:p>
        </p:txBody>
      </p:sp>
      <p:pic>
        <p:nvPicPr>
          <p:cNvPr id="2050" name="Picture 2" descr="St Kew ACE Academy - Physical Education"/>
          <p:cNvPicPr>
            <a:picLocks noChangeAspect="1" noChangeArrowheads="1"/>
          </p:cNvPicPr>
          <p:nvPr/>
        </p:nvPicPr>
        <p:blipFill rotWithShape="1">
          <a:blip r:embed="rId3">
            <a:extLst>
              <a:ext uri="{28A0092B-C50C-407E-A947-70E740481C1C}">
                <a14:useLocalDpi xmlns:a14="http://schemas.microsoft.com/office/drawing/2010/main" val="0"/>
              </a:ext>
            </a:extLst>
          </a:blip>
          <a:srcRect b="24339"/>
          <a:stretch/>
        </p:blipFill>
        <p:spPr bwMode="auto">
          <a:xfrm>
            <a:off x="9017107" y="5029199"/>
            <a:ext cx="2943206" cy="15542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17E84E5-B40C-D715-D7AC-655AE6C57B1B}"/>
              </a:ext>
            </a:extLst>
          </p:cNvPr>
          <p:cNvPicPr>
            <a:picLocks noChangeAspect="1"/>
          </p:cNvPicPr>
          <p:nvPr/>
        </p:nvPicPr>
        <p:blipFill>
          <a:blip r:embed="rId4"/>
          <a:stretch>
            <a:fillRect/>
          </a:stretch>
        </p:blipFill>
        <p:spPr>
          <a:xfrm>
            <a:off x="670030" y="3057525"/>
            <a:ext cx="9239250" cy="2943225"/>
          </a:xfrm>
          <a:prstGeom prst="rect">
            <a:avLst/>
          </a:prstGeom>
        </p:spPr>
      </p:pic>
    </p:spTree>
    <p:extLst>
      <p:ext uri="{BB962C8B-B14F-4D97-AF65-F5344CB8AC3E}">
        <p14:creationId xmlns:p14="http://schemas.microsoft.com/office/powerpoint/2010/main" val="3071288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012" y="383194"/>
            <a:ext cx="9875520" cy="861470"/>
          </a:xfrm>
        </p:spPr>
        <p:txBody>
          <a:bodyPr/>
          <a:lstStyle/>
          <a:p>
            <a:r>
              <a:rPr lang="en-US" dirty="0"/>
              <a:t>Lunches, snacks and drinks</a:t>
            </a:r>
          </a:p>
        </p:txBody>
      </p:sp>
      <p:sp>
        <p:nvSpPr>
          <p:cNvPr id="3" name="Content Placeholder 2"/>
          <p:cNvSpPr>
            <a:spLocks noGrp="1"/>
          </p:cNvSpPr>
          <p:nvPr>
            <p:ph idx="1"/>
          </p:nvPr>
        </p:nvSpPr>
        <p:spPr>
          <a:xfrm>
            <a:off x="460094" y="1354238"/>
            <a:ext cx="11276635" cy="5023413"/>
          </a:xfrm>
        </p:spPr>
        <p:txBody>
          <a:bodyPr>
            <a:normAutofit fontScale="92500"/>
          </a:bodyPr>
          <a:lstStyle/>
          <a:p>
            <a:pPr marL="0" indent="0">
              <a:buNone/>
            </a:pPr>
            <a:r>
              <a:rPr lang="en-US" sz="2400" dirty="0">
                <a:latin typeface="+mj-lt"/>
              </a:rPr>
              <a:t>All children in Reception, Year 1 and Year 2 have an entitlement to a free daily hot meal at school and children in Years 3-6 can purchase hot lunches through </a:t>
            </a:r>
            <a:r>
              <a:rPr lang="en-US" sz="2400" dirty="0" err="1">
                <a:latin typeface="+mj-lt"/>
              </a:rPr>
              <a:t>ParentPay</a:t>
            </a:r>
            <a:r>
              <a:rPr lang="en-US" sz="2400" dirty="0">
                <a:latin typeface="+mj-lt"/>
              </a:rPr>
              <a:t> (£2.70). We have a three - week rotating menu including vegetarian and jacket potato options. These are ordered daily by the children.</a:t>
            </a:r>
          </a:p>
          <a:p>
            <a:pPr marL="0" indent="0">
              <a:buNone/>
            </a:pPr>
            <a:r>
              <a:rPr lang="en-US" sz="2400" dirty="0">
                <a:latin typeface="+mj-lt"/>
              </a:rPr>
              <a:t>KS1 also have free fruit which is provided daily but children are welcome to bring their own healthy snack if they wish; we encourage fruit, veg, yogurts, cheese and healthy cereal bars.</a:t>
            </a:r>
          </a:p>
          <a:p>
            <a:pPr marL="0" indent="0">
              <a:buNone/>
            </a:pPr>
            <a:r>
              <a:rPr lang="en-US" sz="2400" dirty="0">
                <a:latin typeface="+mj-lt"/>
              </a:rPr>
              <a:t>We have free daily milk for children up to the age of 5. Once they have turned 5, this can be purchased through the Cool Milk company. </a:t>
            </a:r>
          </a:p>
          <a:p>
            <a:pPr marL="0" indent="0">
              <a:buNone/>
            </a:pPr>
            <a:r>
              <a:rPr lang="en-US" sz="2400" dirty="0">
                <a:latin typeface="+mj-lt"/>
              </a:rPr>
              <a:t>It is vital that every child has a water bottle in school (water or squash). The children are encouraged to drink regularly throughout the day to aid hydration and concentration. </a:t>
            </a:r>
          </a:p>
          <a:p>
            <a:pPr marL="0" indent="0" algn="ctr">
              <a:buNone/>
            </a:pPr>
            <a:r>
              <a:rPr lang="en-GB" sz="2000" dirty="0">
                <a:hlinkClick r:id="rId2"/>
              </a:rPr>
              <a:t>Useful Information | Shrivenham Church of England Primary School (shrivenhamschool.co.uk)</a:t>
            </a:r>
            <a:endParaRPr lang="en-GB" sz="2000" dirty="0"/>
          </a:p>
          <a:p>
            <a:pPr marL="0" indent="0">
              <a:buNone/>
            </a:pPr>
            <a:r>
              <a:rPr lang="en-US" sz="2400" b="1" u="sng" dirty="0">
                <a:latin typeface="+mj-lt"/>
              </a:rPr>
              <a:t>Please remember we are a nut free school – this includes hazelnut chocolate spread and some cereal bars </a:t>
            </a:r>
          </a:p>
          <a:p>
            <a:pPr marL="0" indent="0">
              <a:buNone/>
            </a:pPr>
            <a:endParaRPr lang="en-US" dirty="0">
              <a:latin typeface="+mj-lt"/>
            </a:endParaRPr>
          </a:p>
        </p:txBody>
      </p:sp>
    </p:spTree>
    <p:extLst>
      <p:ext uri="{BB962C8B-B14F-4D97-AF65-F5344CB8AC3E}">
        <p14:creationId xmlns:p14="http://schemas.microsoft.com/office/powerpoint/2010/main" val="14693513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5884" y="383194"/>
            <a:ext cx="7637648" cy="861470"/>
          </a:xfrm>
        </p:spPr>
        <p:txBody>
          <a:bodyPr/>
          <a:lstStyle/>
          <a:p>
            <a:pPr algn="ctr"/>
            <a:r>
              <a:rPr lang="en-US" dirty="0"/>
              <a:t>Pupil Premium</a:t>
            </a:r>
          </a:p>
        </p:txBody>
      </p:sp>
      <p:sp>
        <p:nvSpPr>
          <p:cNvPr id="3" name="Content Placeholder 2"/>
          <p:cNvSpPr>
            <a:spLocks noGrp="1"/>
          </p:cNvSpPr>
          <p:nvPr>
            <p:ph idx="1"/>
          </p:nvPr>
        </p:nvSpPr>
        <p:spPr>
          <a:xfrm>
            <a:off x="457682" y="1244664"/>
            <a:ext cx="11276635" cy="5023413"/>
          </a:xfrm>
        </p:spPr>
        <p:txBody>
          <a:bodyPr>
            <a:normAutofit fontScale="92500" lnSpcReduction="20000"/>
          </a:bodyPr>
          <a:lstStyle/>
          <a:p>
            <a:pPr fontAlgn="t">
              <a:lnSpc>
                <a:spcPct val="100000"/>
              </a:lnSpc>
            </a:pPr>
            <a:r>
              <a:rPr lang="en-GB" sz="1700" b="0" i="0" dirty="0">
                <a:solidFill>
                  <a:srgbClr val="000000"/>
                </a:solidFill>
                <a:effectLst/>
                <a:latin typeface="Aptos" panose="020B0004020202020204" pitchFamily="34" charset="0"/>
              </a:rPr>
              <a:t>Your child may be able to get free school meals if you get any of the following:</a:t>
            </a:r>
          </a:p>
          <a:p>
            <a:pPr fontAlgn="t">
              <a:lnSpc>
                <a:spcPct val="100000"/>
              </a:lnSpc>
            </a:pPr>
            <a:r>
              <a:rPr lang="en-GB" sz="1700" b="0" i="0" dirty="0">
                <a:solidFill>
                  <a:srgbClr val="000000"/>
                </a:solidFill>
                <a:effectLst/>
                <a:latin typeface="Aptos" panose="020B0004020202020204" pitchFamily="34" charset="0"/>
              </a:rPr>
              <a:t>Income Support</a:t>
            </a:r>
          </a:p>
          <a:p>
            <a:pPr fontAlgn="t">
              <a:lnSpc>
                <a:spcPct val="100000"/>
              </a:lnSpc>
            </a:pPr>
            <a:r>
              <a:rPr lang="en-GB" sz="1700" b="0" i="0" dirty="0">
                <a:solidFill>
                  <a:srgbClr val="000000"/>
                </a:solidFill>
                <a:effectLst/>
                <a:latin typeface="Aptos" panose="020B0004020202020204" pitchFamily="34" charset="0"/>
              </a:rPr>
              <a:t>income-based Jobseeker’s Allowance</a:t>
            </a:r>
          </a:p>
          <a:p>
            <a:pPr fontAlgn="t">
              <a:lnSpc>
                <a:spcPct val="100000"/>
              </a:lnSpc>
            </a:pPr>
            <a:r>
              <a:rPr lang="en-GB" sz="1700" b="0" i="0" dirty="0">
                <a:solidFill>
                  <a:srgbClr val="000000"/>
                </a:solidFill>
                <a:effectLst/>
                <a:latin typeface="Aptos" panose="020B0004020202020204" pitchFamily="34" charset="0"/>
              </a:rPr>
              <a:t>income-related Employment and Support Allowance</a:t>
            </a:r>
          </a:p>
          <a:p>
            <a:pPr fontAlgn="t">
              <a:lnSpc>
                <a:spcPct val="100000"/>
              </a:lnSpc>
            </a:pPr>
            <a:r>
              <a:rPr lang="en-GB" sz="1700" b="0" i="0" dirty="0">
                <a:solidFill>
                  <a:srgbClr val="000000"/>
                </a:solidFill>
                <a:effectLst/>
                <a:latin typeface="Aptos" panose="020B0004020202020204" pitchFamily="34" charset="0"/>
              </a:rPr>
              <a:t>support under Part VI of the Immigration and Asylum Act 1999</a:t>
            </a:r>
          </a:p>
          <a:p>
            <a:pPr fontAlgn="t">
              <a:lnSpc>
                <a:spcPct val="100000"/>
              </a:lnSpc>
            </a:pPr>
            <a:r>
              <a:rPr lang="en-GB" sz="1700" b="0" i="0" dirty="0">
                <a:solidFill>
                  <a:srgbClr val="000000"/>
                </a:solidFill>
                <a:effectLst/>
                <a:latin typeface="Aptos" panose="020B0004020202020204" pitchFamily="34" charset="0"/>
              </a:rPr>
              <a:t>the guaranteed element of Pension Credit</a:t>
            </a:r>
          </a:p>
          <a:p>
            <a:pPr fontAlgn="t">
              <a:lnSpc>
                <a:spcPct val="100000"/>
              </a:lnSpc>
            </a:pPr>
            <a:r>
              <a:rPr lang="en-GB" sz="1700" b="0" i="0" dirty="0">
                <a:solidFill>
                  <a:srgbClr val="000000"/>
                </a:solidFill>
                <a:effectLst/>
                <a:latin typeface="Aptos" panose="020B0004020202020204" pitchFamily="34" charset="0"/>
              </a:rPr>
              <a:t>Child Tax Credit (provided you’re not also entitled to Working Tax Credit and have an annual gross income of no more than £16,190)</a:t>
            </a:r>
          </a:p>
          <a:p>
            <a:pPr fontAlgn="t">
              <a:lnSpc>
                <a:spcPct val="100000"/>
              </a:lnSpc>
            </a:pPr>
            <a:r>
              <a:rPr lang="en-GB" sz="1700" b="0" i="0" dirty="0">
                <a:solidFill>
                  <a:srgbClr val="000000"/>
                </a:solidFill>
                <a:effectLst/>
                <a:latin typeface="Aptos" panose="020B0004020202020204" pitchFamily="34" charset="0"/>
              </a:rPr>
              <a:t>Working Tax Credit run-on - paid for 4 weeks after you stop qualifying for Working Tax Credit</a:t>
            </a:r>
          </a:p>
          <a:p>
            <a:pPr fontAlgn="t">
              <a:lnSpc>
                <a:spcPct val="100000"/>
              </a:lnSpc>
            </a:pPr>
            <a:r>
              <a:rPr lang="en-GB" sz="1700" b="0" i="0" dirty="0">
                <a:solidFill>
                  <a:srgbClr val="000000"/>
                </a:solidFill>
                <a:effectLst/>
                <a:latin typeface="Aptos" panose="020B0004020202020204" pitchFamily="34" charset="0"/>
              </a:rPr>
              <a:t>Universal Credit - if you apply on or after 1 April 2018 your household income must be less than £7,400 a year (after tax and not including any benefits you get)</a:t>
            </a:r>
          </a:p>
          <a:p>
            <a:pPr fontAlgn="t">
              <a:lnSpc>
                <a:spcPct val="100000"/>
              </a:lnSpc>
            </a:pPr>
            <a:r>
              <a:rPr lang="en-GB" sz="1700" b="0" i="0" dirty="0">
                <a:solidFill>
                  <a:srgbClr val="000000"/>
                </a:solidFill>
                <a:effectLst/>
                <a:latin typeface="Aptos" panose="020B0004020202020204" pitchFamily="34" charset="0"/>
              </a:rPr>
              <a:t>Children who get paid these benefits directly, instead of through a parent or guardian, can also get free school meals.</a:t>
            </a:r>
          </a:p>
          <a:p>
            <a:pPr marL="0" indent="0">
              <a:buNone/>
            </a:pPr>
            <a:endParaRPr lang="en-US" dirty="0">
              <a:latin typeface="+mj-lt"/>
            </a:endParaRPr>
          </a:p>
          <a:p>
            <a:pPr marL="0" indent="0">
              <a:buNone/>
            </a:pPr>
            <a:r>
              <a:rPr lang="en-US" dirty="0">
                <a:latin typeface="+mj-lt"/>
              </a:rPr>
              <a:t>Please speak to the school office if you think you are eligible. </a:t>
            </a:r>
          </a:p>
        </p:txBody>
      </p:sp>
    </p:spTree>
    <p:extLst>
      <p:ext uri="{BB962C8B-B14F-4D97-AF65-F5344CB8AC3E}">
        <p14:creationId xmlns:p14="http://schemas.microsoft.com/office/powerpoint/2010/main" val="41266362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5884" y="383194"/>
            <a:ext cx="7637648" cy="861470"/>
          </a:xfrm>
        </p:spPr>
        <p:txBody>
          <a:bodyPr/>
          <a:lstStyle/>
          <a:p>
            <a:pPr algn="ctr"/>
            <a:r>
              <a:rPr lang="en-US" dirty="0"/>
              <a:t>Service Pupil Premium</a:t>
            </a:r>
          </a:p>
        </p:txBody>
      </p:sp>
      <p:sp>
        <p:nvSpPr>
          <p:cNvPr id="3" name="Content Placeholder 2"/>
          <p:cNvSpPr>
            <a:spLocks noGrp="1"/>
          </p:cNvSpPr>
          <p:nvPr>
            <p:ph idx="1"/>
          </p:nvPr>
        </p:nvSpPr>
        <p:spPr>
          <a:xfrm>
            <a:off x="457682" y="1893594"/>
            <a:ext cx="11276635" cy="3494484"/>
          </a:xfrm>
        </p:spPr>
        <p:txBody>
          <a:bodyPr>
            <a:normAutofit/>
          </a:bodyPr>
          <a:lstStyle/>
          <a:p>
            <a:pPr marL="0" indent="0">
              <a:buNone/>
            </a:pPr>
            <a:r>
              <a:rPr lang="en-GB" dirty="0">
                <a:solidFill>
                  <a:schemeClr val="tx1"/>
                </a:solidFill>
                <a:latin typeface="Aptos" panose="020B0004020202020204" pitchFamily="34" charset="0"/>
              </a:rPr>
              <a:t>Pupils attract SPP if they meet one of the following criteria: </a:t>
            </a:r>
          </a:p>
          <a:p>
            <a:pPr marL="0" indent="0">
              <a:buNone/>
            </a:pPr>
            <a:r>
              <a:rPr lang="en-GB" dirty="0">
                <a:solidFill>
                  <a:schemeClr val="tx1"/>
                </a:solidFill>
                <a:latin typeface="Aptos" panose="020B0004020202020204" pitchFamily="34" charset="0"/>
              </a:rPr>
              <a:t>• one of their parents is serving in the regular armed forces (including pupils with a parent who is on full commitment as part of the full time reserve service) </a:t>
            </a:r>
          </a:p>
          <a:p>
            <a:pPr marL="0" indent="0">
              <a:buNone/>
            </a:pPr>
            <a:r>
              <a:rPr lang="en-GB" dirty="0">
                <a:solidFill>
                  <a:schemeClr val="tx1"/>
                </a:solidFill>
                <a:latin typeface="Aptos" panose="020B0004020202020204" pitchFamily="34" charset="0"/>
              </a:rPr>
              <a:t>• they have been registered as a ‘service child’ on a school census since 2016, see note on the DfE’s ever 6 service child measure </a:t>
            </a:r>
          </a:p>
          <a:p>
            <a:pPr marL="0" indent="0">
              <a:buNone/>
            </a:pPr>
            <a:r>
              <a:rPr lang="en-GB" dirty="0">
                <a:solidFill>
                  <a:schemeClr val="tx1"/>
                </a:solidFill>
                <a:latin typeface="Aptos" panose="020B0004020202020204" pitchFamily="34" charset="0"/>
              </a:rPr>
              <a:t>• one of their parents died whilst serving in the armed forces and the pupil receives a pension under the Armed Forces Compensation Scheme or the War Pensions Scheme </a:t>
            </a:r>
            <a:endParaRPr lang="en-US" dirty="0">
              <a:solidFill>
                <a:schemeClr val="tx1"/>
              </a:solidFill>
              <a:latin typeface="Aptos" panose="020B0004020202020204" pitchFamily="34" charset="0"/>
            </a:endParaRPr>
          </a:p>
          <a:p>
            <a:pPr marL="0" indent="0">
              <a:buNone/>
            </a:pPr>
            <a:r>
              <a:rPr lang="en-US" dirty="0">
                <a:latin typeface="Aptos" panose="020B0004020202020204" pitchFamily="34" charset="0"/>
              </a:rPr>
              <a:t>Please speak to the school office if you think you are eligible</a:t>
            </a:r>
            <a:r>
              <a:rPr lang="en-US" dirty="0">
                <a:latin typeface="+mj-lt"/>
              </a:rPr>
              <a:t>. </a:t>
            </a:r>
          </a:p>
        </p:txBody>
      </p:sp>
    </p:spTree>
    <p:extLst>
      <p:ext uri="{BB962C8B-B14F-4D97-AF65-F5344CB8AC3E}">
        <p14:creationId xmlns:p14="http://schemas.microsoft.com/office/powerpoint/2010/main" val="3672843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899" y="271717"/>
            <a:ext cx="9875520" cy="880111"/>
          </a:xfrm>
        </p:spPr>
        <p:txBody>
          <a:bodyPr/>
          <a:lstStyle/>
          <a:p>
            <a:r>
              <a:rPr lang="en-US" dirty="0"/>
              <a:t>Attendance/Absence</a:t>
            </a:r>
          </a:p>
        </p:txBody>
      </p:sp>
      <p:sp>
        <p:nvSpPr>
          <p:cNvPr id="3" name="Content Placeholder 2"/>
          <p:cNvSpPr>
            <a:spLocks noGrp="1"/>
          </p:cNvSpPr>
          <p:nvPr>
            <p:ph idx="1"/>
          </p:nvPr>
        </p:nvSpPr>
        <p:spPr>
          <a:xfrm>
            <a:off x="277548" y="2297639"/>
            <a:ext cx="11556329" cy="4048125"/>
          </a:xfrm>
        </p:spPr>
        <p:txBody>
          <a:bodyPr>
            <a:noAutofit/>
          </a:bodyPr>
          <a:lstStyle/>
          <a:p>
            <a:pPr marL="45720" indent="0">
              <a:buNone/>
            </a:pPr>
            <a:r>
              <a:rPr lang="en-US" sz="2300" dirty="0">
                <a:latin typeface="+mj-lt"/>
              </a:rPr>
              <a:t>Absence</a:t>
            </a:r>
          </a:p>
          <a:p>
            <a:pPr>
              <a:buFont typeface="Arial" panose="020B0604020202020204" pitchFamily="34" charset="0"/>
              <a:buChar char="•"/>
            </a:pPr>
            <a:r>
              <a:rPr lang="en-US" sz="2300" dirty="0">
                <a:latin typeface="+mj-lt"/>
              </a:rPr>
              <a:t>If your child is going to be absent from school, you have to ensure you have made contact with the school office before 9am. This can be by email or telephone.</a:t>
            </a:r>
          </a:p>
          <a:p>
            <a:pPr>
              <a:buFont typeface="Arial" panose="020B0604020202020204" pitchFamily="34" charset="0"/>
              <a:buChar char="•"/>
            </a:pPr>
            <a:r>
              <a:rPr lang="en-US" sz="2300" dirty="0">
                <a:latin typeface="+mj-lt"/>
              </a:rPr>
              <a:t>If we do not hear from a family, we will follow this up as it is our duty to safeguard every child. </a:t>
            </a:r>
          </a:p>
          <a:p>
            <a:pPr>
              <a:buFont typeface="Arial" panose="020B0604020202020204" pitchFamily="34" charset="0"/>
              <a:buChar char="•"/>
            </a:pPr>
            <a:r>
              <a:rPr lang="en-US" sz="2300" dirty="0">
                <a:latin typeface="+mj-lt"/>
              </a:rPr>
              <a:t>We understand that sometimes children are poorly or medical appointments can’t be avoided during the school day but where possible we would ask that routine/general appointments are made outside of the school day.</a:t>
            </a:r>
          </a:p>
          <a:p>
            <a:pPr>
              <a:buFont typeface="Arial" panose="020B0604020202020204" pitchFamily="34" charset="0"/>
              <a:buChar char="•"/>
            </a:pPr>
            <a:r>
              <a:rPr lang="en-US" sz="2300" dirty="0">
                <a:latin typeface="+mj-lt"/>
              </a:rPr>
              <a:t>We monitor attendance on a termly basis and send letters to parents where attendance is a concern. This is a supportive approach and we will always listen and offer advice and support where possible. </a:t>
            </a:r>
          </a:p>
        </p:txBody>
      </p:sp>
      <p:pic>
        <p:nvPicPr>
          <p:cNvPr id="3074" name="Picture 2" descr="Aloeric Primary School - Attenda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10217" y="271717"/>
            <a:ext cx="2527831" cy="197975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74899" y="1097309"/>
            <a:ext cx="9343663" cy="1154162"/>
          </a:xfrm>
          <a:prstGeom prst="rect">
            <a:avLst/>
          </a:prstGeom>
          <a:noFill/>
        </p:spPr>
        <p:txBody>
          <a:bodyPr wrap="square" rtlCol="0">
            <a:spAutoFit/>
          </a:bodyPr>
          <a:lstStyle/>
          <a:p>
            <a:pPr marL="45720" indent="0">
              <a:buNone/>
            </a:pPr>
            <a:r>
              <a:rPr lang="en-US" sz="2300" dirty="0">
                <a:solidFill>
                  <a:schemeClr val="accent1"/>
                </a:solidFill>
                <a:latin typeface="+mj-lt"/>
              </a:rPr>
              <a:t>Attendance at school is vitally important to ensure the children make the most of their education and social development. We have a school target of 96% attendance across the year and we monitor this very closely.</a:t>
            </a:r>
          </a:p>
        </p:txBody>
      </p:sp>
    </p:spTree>
    <p:extLst>
      <p:ext uri="{BB962C8B-B14F-4D97-AF65-F5344CB8AC3E}">
        <p14:creationId xmlns:p14="http://schemas.microsoft.com/office/powerpoint/2010/main" val="4192071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225372" y="548704"/>
            <a:ext cx="6083094" cy="993625"/>
          </a:xfrm>
        </p:spPr>
        <p:txBody>
          <a:bodyPr>
            <a:normAutofit/>
          </a:bodyPr>
          <a:lstStyle/>
          <a:p>
            <a:r>
              <a:rPr lang="en-US" dirty="0"/>
              <a:t>SEN and Pastoral support</a:t>
            </a:r>
          </a:p>
        </p:txBody>
      </p:sp>
      <p:pic>
        <p:nvPicPr>
          <p:cNvPr id="4" name="Picture 4" descr="Shape&#10;&#10;Description automatically generated">
            <a:extLst>
              <a:ext uri="{FF2B5EF4-FFF2-40B4-BE49-F238E27FC236}">
                <a16:creationId xmlns:a16="http://schemas.microsoft.com/office/drawing/2014/main" id="{D2D3FB0D-D877-146D-6F2B-EA9253E5026B}"/>
              </a:ext>
            </a:extLst>
          </p:cNvPr>
          <p:cNvPicPr>
            <a:picLocks noChangeAspect="1"/>
          </p:cNvPicPr>
          <p:nvPr/>
        </p:nvPicPr>
        <p:blipFill>
          <a:blip r:embed="rId2"/>
          <a:stretch>
            <a:fillRect/>
          </a:stretch>
        </p:blipFill>
        <p:spPr>
          <a:xfrm>
            <a:off x="353683" y="293039"/>
            <a:ext cx="3963673" cy="1504957"/>
          </a:xfrm>
          <a:prstGeom prst="rect">
            <a:avLst/>
          </a:prstGeom>
        </p:spPr>
      </p:pic>
      <p:sp>
        <p:nvSpPr>
          <p:cNvPr id="8" name="Content Placeholder 7">
            <a:extLst>
              <a:ext uri="{FF2B5EF4-FFF2-40B4-BE49-F238E27FC236}">
                <a16:creationId xmlns:a16="http://schemas.microsoft.com/office/drawing/2014/main" id="{E9D5D159-C7A7-77A6-0429-556CA50CB642}"/>
              </a:ext>
            </a:extLst>
          </p:cNvPr>
          <p:cNvSpPr>
            <a:spLocks noGrp="1"/>
          </p:cNvSpPr>
          <p:nvPr>
            <p:ph idx="1"/>
          </p:nvPr>
        </p:nvSpPr>
        <p:spPr>
          <a:xfrm>
            <a:off x="353683" y="1939199"/>
            <a:ext cx="11510368" cy="1910752"/>
          </a:xfrm>
        </p:spPr>
        <p:txBody>
          <a:bodyPr vert="horz" lIns="91440" tIns="45720" rIns="91440" bIns="45720" rtlCol="0" anchor="t">
            <a:normAutofit/>
          </a:bodyPr>
          <a:lstStyle/>
          <a:p>
            <a:r>
              <a:rPr lang="en-US" dirty="0">
                <a:latin typeface="+mj-lt"/>
                <a:ea typeface="+mn-lt"/>
                <a:cs typeface="+mn-lt"/>
              </a:rPr>
              <a:t> As a school, we take pastoral care and wellbeing very seriously and it is at the forefront of our school’s vision of leading a mentally healthy school so that 'all things are possible'.</a:t>
            </a:r>
          </a:p>
          <a:p>
            <a:r>
              <a:rPr lang="en-US" dirty="0" err="1">
                <a:latin typeface="+mj-lt"/>
                <a:ea typeface="+mn-lt"/>
                <a:cs typeface="+mn-lt"/>
              </a:rPr>
              <a:t>Mrs</a:t>
            </a:r>
            <a:r>
              <a:rPr lang="en-US" dirty="0">
                <a:latin typeface="+mj-lt"/>
                <a:ea typeface="+mn-lt"/>
                <a:cs typeface="+mn-lt"/>
              </a:rPr>
              <a:t> Forrester is our Pastoral Assistant for the school. She works 5 days per week and liaises with all class teachers and teaching assistants regarding the well-being of the children on a day to day basis. </a:t>
            </a:r>
            <a:endParaRPr lang="en-US" dirty="0">
              <a:latin typeface="+mj-lt"/>
            </a:endParaRPr>
          </a:p>
        </p:txBody>
      </p:sp>
      <p:sp>
        <p:nvSpPr>
          <p:cNvPr id="3" name="TextBox 2">
            <a:extLst>
              <a:ext uri="{FF2B5EF4-FFF2-40B4-BE49-F238E27FC236}">
                <a16:creationId xmlns:a16="http://schemas.microsoft.com/office/drawing/2014/main" id="{B208AB8B-EC3D-4B88-844E-F6EF14E681F9}"/>
              </a:ext>
            </a:extLst>
          </p:cNvPr>
          <p:cNvSpPr txBox="1"/>
          <p:nvPr/>
        </p:nvSpPr>
        <p:spPr>
          <a:xfrm>
            <a:off x="353683" y="3894138"/>
            <a:ext cx="11510368"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2200" dirty="0">
                <a:solidFill>
                  <a:srgbClr val="D91CAA"/>
                </a:solidFill>
                <a:latin typeface="+mj-lt"/>
                <a:cs typeface="Poppins"/>
              </a:rPr>
              <a:t>As a school we believe and value each of our children as unique and individual, we believe that they all flourish in their own time with the right support and nurture. Children who are identified to have additional needs are supported to allow them to reach their full potential.</a:t>
            </a:r>
            <a:endParaRPr lang="en-US" sz="2200" dirty="0">
              <a:solidFill>
                <a:srgbClr val="D91CAA"/>
              </a:solidFill>
              <a:latin typeface="+mj-lt"/>
              <a:cs typeface="Calibri"/>
            </a:endParaRPr>
          </a:p>
          <a:p>
            <a:pPr marL="285750" indent="-285750" algn="just">
              <a:buFont typeface="Arial"/>
              <a:buChar char="•"/>
            </a:pPr>
            <a:endParaRPr lang="en-US" sz="2200" dirty="0">
              <a:solidFill>
                <a:srgbClr val="D91CAA"/>
              </a:solidFill>
              <a:latin typeface="+mj-lt"/>
              <a:cs typeface="Poppins"/>
            </a:endParaRPr>
          </a:p>
          <a:p>
            <a:pPr marL="285750" indent="-285750" algn="just">
              <a:buFont typeface="Arial"/>
              <a:buChar char="•"/>
            </a:pPr>
            <a:r>
              <a:rPr lang="en-US" sz="2200" dirty="0" err="1">
                <a:solidFill>
                  <a:srgbClr val="D91CAA"/>
                </a:solidFill>
                <a:latin typeface="+mj-lt"/>
                <a:cs typeface="Poppins"/>
              </a:rPr>
              <a:t>Mrs</a:t>
            </a:r>
            <a:r>
              <a:rPr lang="en-US" sz="2200" dirty="0">
                <a:solidFill>
                  <a:srgbClr val="D91CAA"/>
                </a:solidFill>
                <a:latin typeface="+mj-lt"/>
                <a:cs typeface="Poppins"/>
              </a:rPr>
              <a:t> Staples our Special Educational Needs Coordinator and can be contacted for any concerns or support you may have. She works closely with </a:t>
            </a:r>
            <a:r>
              <a:rPr lang="en-US" sz="2200" dirty="0">
                <a:solidFill>
                  <a:srgbClr val="D91CAA"/>
                </a:solidFill>
                <a:latin typeface="+mj-lt"/>
                <a:ea typeface="+mn-lt"/>
                <a:cs typeface="+mn-lt"/>
              </a:rPr>
              <a:t>staff and external agencies to support pupils who need extra help to achieve their full potential at school. </a:t>
            </a:r>
          </a:p>
        </p:txBody>
      </p:sp>
    </p:spTree>
    <p:extLst>
      <p:ext uri="{BB962C8B-B14F-4D97-AF65-F5344CB8AC3E}">
        <p14:creationId xmlns:p14="http://schemas.microsoft.com/office/powerpoint/2010/main" val="24439075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EC62F-C494-4292-C7A1-EA28FFCCFAB7}"/>
              </a:ext>
            </a:extLst>
          </p:cNvPr>
          <p:cNvSpPr>
            <a:spLocks noGrp="1"/>
          </p:cNvSpPr>
          <p:nvPr>
            <p:ph type="title"/>
          </p:nvPr>
        </p:nvSpPr>
        <p:spPr>
          <a:xfrm>
            <a:off x="3075171" y="719842"/>
            <a:ext cx="4924646" cy="863385"/>
          </a:xfrm>
        </p:spPr>
        <p:txBody>
          <a:bodyPr>
            <a:normAutofit/>
          </a:bodyPr>
          <a:lstStyle/>
          <a:p>
            <a:r>
              <a:rPr lang="en-US" b="1" dirty="0">
                <a:solidFill>
                  <a:srgbClr val="D91CAA"/>
                </a:solidFill>
                <a:cs typeface="Calibri"/>
              </a:rPr>
              <a:t>Inclusive Education</a:t>
            </a:r>
          </a:p>
        </p:txBody>
      </p:sp>
      <p:sp>
        <p:nvSpPr>
          <p:cNvPr id="3" name="Content Placeholder 2">
            <a:extLst>
              <a:ext uri="{FF2B5EF4-FFF2-40B4-BE49-F238E27FC236}">
                <a16:creationId xmlns:a16="http://schemas.microsoft.com/office/drawing/2014/main" id="{65D10D45-94DE-4F58-BF1B-54708664366F}"/>
              </a:ext>
            </a:extLst>
          </p:cNvPr>
          <p:cNvSpPr>
            <a:spLocks noGrp="1"/>
          </p:cNvSpPr>
          <p:nvPr>
            <p:ph idx="1"/>
          </p:nvPr>
        </p:nvSpPr>
        <p:spPr>
          <a:xfrm>
            <a:off x="552691" y="2317113"/>
            <a:ext cx="7090313" cy="3146138"/>
          </a:xfrm>
        </p:spPr>
        <p:txBody>
          <a:bodyPr vert="horz" lIns="91440" tIns="45720" rIns="91440" bIns="45720" rtlCol="0" anchor="t">
            <a:normAutofit fontScale="92500" lnSpcReduction="20000"/>
          </a:bodyPr>
          <a:lstStyle/>
          <a:p>
            <a:pPr>
              <a:lnSpc>
                <a:spcPct val="100000"/>
              </a:lnSpc>
              <a:spcBef>
                <a:spcPts val="0"/>
              </a:spcBef>
              <a:buClr>
                <a:srgbClr val="D91CAA"/>
              </a:buClr>
              <a:buFont typeface="Arial" panose="020B0604020202020204" pitchFamily="34" charset="0"/>
              <a:buChar char="•"/>
            </a:pPr>
            <a:r>
              <a:rPr lang="en-US" sz="2600" i="1" dirty="0">
                <a:solidFill>
                  <a:srgbClr val="D91CAA"/>
                </a:solidFill>
                <a:latin typeface="+mj-lt"/>
                <a:ea typeface="+mn-lt"/>
                <a:cs typeface="+mn-lt"/>
              </a:rPr>
              <a:t>SEND</a:t>
            </a:r>
            <a:r>
              <a:rPr lang="en-US" sz="2600" i="1" dirty="0">
                <a:solidFill>
                  <a:srgbClr val="D91CAA"/>
                </a:solidFill>
                <a:latin typeface="+mj-lt"/>
                <a:ea typeface="+mn-lt"/>
                <a:cs typeface="Calibri"/>
              </a:rPr>
              <a:t> is currently identified by four groups</a:t>
            </a:r>
            <a:r>
              <a:rPr lang="en-US" sz="2600" dirty="0">
                <a:solidFill>
                  <a:srgbClr val="D91CAA"/>
                </a:solidFill>
                <a:latin typeface="+mj-lt"/>
                <a:ea typeface="+mn-lt"/>
                <a:cs typeface="Calibri"/>
              </a:rPr>
              <a:t>;</a:t>
            </a:r>
            <a:endParaRPr lang="en-US" sz="2600" dirty="0">
              <a:solidFill>
                <a:srgbClr val="D91CAA"/>
              </a:solidFill>
              <a:latin typeface="+mj-lt"/>
              <a:ea typeface="+mn-lt"/>
              <a:cs typeface="+mn-lt"/>
            </a:endParaRPr>
          </a:p>
          <a:p>
            <a:pPr>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Communication and Interaction (including Autism Spectrum)</a:t>
            </a:r>
            <a:endParaRPr lang="en-US" sz="2600" dirty="0">
              <a:solidFill>
                <a:srgbClr val="D91CAA"/>
              </a:solidFill>
              <a:latin typeface="+mj-lt"/>
              <a:ea typeface="+mn-lt"/>
              <a:cs typeface="+mn-lt"/>
            </a:endParaRP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Cognition and Learning (including Dyslexia) </a:t>
            </a:r>
            <a:endParaRPr lang="en-US" sz="2600" dirty="0">
              <a:solidFill>
                <a:srgbClr val="D91CAA"/>
              </a:solidFill>
              <a:latin typeface="+mj-lt"/>
              <a:ea typeface="+mn-lt"/>
              <a:cs typeface="+mn-lt"/>
            </a:endParaRP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Social, Emotional &amp; Mental Health </a:t>
            </a: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Sensory and/or Physical Needs </a:t>
            </a:r>
            <a:endParaRPr lang="en-US" sz="2600" dirty="0">
              <a:solidFill>
                <a:srgbClr val="D91CAA"/>
              </a:solidFill>
              <a:latin typeface="+mj-lt"/>
              <a:ea typeface="+mn-lt"/>
              <a:cs typeface="+mn-lt"/>
            </a:endParaRPr>
          </a:p>
          <a:p>
            <a:pPr marL="45720" indent="0">
              <a:lnSpc>
                <a:spcPct val="100000"/>
              </a:lnSpc>
              <a:spcBef>
                <a:spcPts val="0"/>
              </a:spcBef>
              <a:buNone/>
            </a:pPr>
            <a:endParaRPr lang="en-US" dirty="0">
              <a:latin typeface="+mj-lt"/>
              <a:ea typeface="+mn-lt"/>
              <a:cs typeface="+mn-lt"/>
            </a:endParaRPr>
          </a:p>
          <a:p>
            <a:endParaRPr lang="en-US" dirty="0">
              <a:latin typeface="+mj-lt"/>
              <a:ea typeface="+mn-lt"/>
              <a:cs typeface="+mn-lt"/>
            </a:endParaRPr>
          </a:p>
          <a:p>
            <a:endParaRPr lang="en-US" dirty="0">
              <a:latin typeface="+mj-lt"/>
            </a:endParaRPr>
          </a:p>
        </p:txBody>
      </p:sp>
      <p:pic>
        <p:nvPicPr>
          <p:cNvPr id="5" name="Picture 5" descr="equality v equity wheelchair.jpg">
            <a:extLst>
              <a:ext uri="{FF2B5EF4-FFF2-40B4-BE49-F238E27FC236}">
                <a16:creationId xmlns:a16="http://schemas.microsoft.com/office/drawing/2014/main" id="{89D2D5BF-F15E-F2E6-DB55-BA5F547C82BD}"/>
              </a:ext>
            </a:extLst>
          </p:cNvPr>
          <p:cNvPicPr>
            <a:picLocks noChangeAspect="1"/>
          </p:cNvPicPr>
          <p:nvPr/>
        </p:nvPicPr>
        <p:blipFill>
          <a:blip r:embed="rId2"/>
          <a:stretch>
            <a:fillRect/>
          </a:stretch>
        </p:blipFill>
        <p:spPr>
          <a:xfrm>
            <a:off x="8310622" y="422234"/>
            <a:ext cx="3171893" cy="1667801"/>
          </a:xfrm>
          <a:prstGeom prst="rect">
            <a:avLst/>
          </a:prstGeom>
        </p:spPr>
      </p:pic>
      <p:pic>
        <p:nvPicPr>
          <p:cNvPr id="4" name="Picture 4" descr="Equality v Equity.jpg">
            <a:extLst>
              <a:ext uri="{FF2B5EF4-FFF2-40B4-BE49-F238E27FC236}">
                <a16:creationId xmlns:a16="http://schemas.microsoft.com/office/drawing/2014/main" id="{BD454D82-587F-82E0-89E6-3D02419C554D}"/>
              </a:ext>
            </a:extLst>
          </p:cNvPr>
          <p:cNvPicPr>
            <a:picLocks noChangeAspect="1"/>
          </p:cNvPicPr>
          <p:nvPr/>
        </p:nvPicPr>
        <p:blipFill>
          <a:blip r:embed="rId3"/>
          <a:stretch>
            <a:fillRect/>
          </a:stretch>
        </p:blipFill>
        <p:spPr>
          <a:xfrm>
            <a:off x="8310622" y="2237548"/>
            <a:ext cx="3171893" cy="2375858"/>
          </a:xfrm>
          <a:prstGeom prst="rect">
            <a:avLst/>
          </a:prstGeom>
        </p:spPr>
      </p:pic>
      <p:pic>
        <p:nvPicPr>
          <p:cNvPr id="7" name="Picture 7" descr="A picture containing birthday, decorated, colorful&#10;&#10;Description automatically generated">
            <a:extLst>
              <a:ext uri="{FF2B5EF4-FFF2-40B4-BE49-F238E27FC236}">
                <a16:creationId xmlns:a16="http://schemas.microsoft.com/office/drawing/2014/main" id="{EBB528AA-8982-2A9A-DEE7-E63C4AB851A6}"/>
              </a:ext>
            </a:extLst>
          </p:cNvPr>
          <p:cNvPicPr>
            <a:picLocks noChangeAspect="1"/>
          </p:cNvPicPr>
          <p:nvPr/>
        </p:nvPicPr>
        <p:blipFill>
          <a:blip r:embed="rId4"/>
          <a:stretch>
            <a:fillRect/>
          </a:stretch>
        </p:blipFill>
        <p:spPr>
          <a:xfrm>
            <a:off x="339305" y="464435"/>
            <a:ext cx="2211239" cy="1572794"/>
          </a:xfrm>
          <a:prstGeom prst="rect">
            <a:avLst/>
          </a:prstGeom>
        </p:spPr>
      </p:pic>
      <p:sp>
        <p:nvSpPr>
          <p:cNvPr id="8" name="TextBox 7">
            <a:extLst>
              <a:ext uri="{FF2B5EF4-FFF2-40B4-BE49-F238E27FC236}">
                <a16:creationId xmlns:a16="http://schemas.microsoft.com/office/drawing/2014/main" id="{DD221DC8-4261-2596-181A-6DA6AFCAE663}"/>
              </a:ext>
            </a:extLst>
          </p:cNvPr>
          <p:cNvSpPr txBox="1"/>
          <p:nvPr/>
        </p:nvSpPr>
        <p:spPr>
          <a:xfrm>
            <a:off x="339305" y="5702421"/>
            <a:ext cx="7171426"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solidFill>
                  <a:srgbClr val="00B0F0"/>
                </a:solidFill>
                <a:latin typeface="+mj-lt"/>
              </a:rPr>
              <a:t>Further details advice and activities can be found on our school website:</a:t>
            </a:r>
            <a:r>
              <a:rPr lang="en-US" sz="2000" dirty="0">
                <a:latin typeface="+mj-lt"/>
              </a:rPr>
              <a:t> </a:t>
            </a:r>
            <a:r>
              <a:rPr lang="en-US" sz="2000" dirty="0">
                <a:latin typeface="+mj-lt"/>
                <a:hlinkClick r:id="rId5"/>
              </a:rPr>
              <a:t>https://www.shrivenhamschool.co.uk/send/</a:t>
            </a:r>
            <a:endParaRPr lang="en-US" sz="2000" dirty="0">
              <a:latin typeface="+mj-lt"/>
            </a:endParaRPr>
          </a:p>
        </p:txBody>
      </p:sp>
      <p:sp>
        <p:nvSpPr>
          <p:cNvPr id="9" name="TextBox 8">
            <a:extLst>
              <a:ext uri="{FF2B5EF4-FFF2-40B4-BE49-F238E27FC236}">
                <a16:creationId xmlns:a16="http://schemas.microsoft.com/office/drawing/2014/main" id="{14211ACB-77C8-5642-1B81-A313EDA1A41F}"/>
              </a:ext>
            </a:extLst>
          </p:cNvPr>
          <p:cNvSpPr txBox="1"/>
          <p:nvPr/>
        </p:nvSpPr>
        <p:spPr>
          <a:xfrm>
            <a:off x="7643004" y="4826675"/>
            <a:ext cx="4267199"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ct val="0"/>
              </a:spcBef>
            </a:pPr>
            <a:r>
              <a:rPr lang="en-US" sz="2000" b="1" dirty="0" err="1">
                <a:latin typeface="+mj-lt"/>
                <a:ea typeface="+mn-lt"/>
                <a:cs typeface="+mn-lt"/>
              </a:rPr>
              <a:t>Oxfordshire</a:t>
            </a:r>
            <a:r>
              <a:rPr lang="en-US" sz="2000" b="1" dirty="0">
                <a:latin typeface="+mj-lt"/>
                <a:ea typeface="+mn-lt"/>
                <a:cs typeface="+mn-lt"/>
              </a:rPr>
              <a:t> Local Authority</a:t>
            </a:r>
          </a:p>
          <a:p>
            <a:pPr marL="285750" indent="-285750">
              <a:lnSpc>
                <a:spcPct val="90000"/>
              </a:lnSpc>
              <a:spcBef>
                <a:spcPct val="0"/>
              </a:spcBef>
              <a:buFont typeface="Arial"/>
              <a:buChar char="•"/>
            </a:pPr>
            <a:r>
              <a:rPr lang="en-US" sz="2000" dirty="0">
                <a:latin typeface="+mj-lt"/>
                <a:ea typeface="+mn-lt"/>
                <a:cs typeface="+mn-lt"/>
                <a:hlinkClick r:id="rId6"/>
              </a:rPr>
              <a:t>Oxfordshire SEND Local Offer</a:t>
            </a:r>
            <a:endParaRPr lang="en-US" sz="2000" dirty="0">
              <a:latin typeface="+mj-lt"/>
            </a:endParaRPr>
          </a:p>
          <a:p>
            <a:pPr marL="285750" indent="-285750">
              <a:lnSpc>
                <a:spcPct val="90000"/>
              </a:lnSpc>
              <a:spcBef>
                <a:spcPct val="0"/>
              </a:spcBef>
              <a:buFont typeface="Arial"/>
              <a:buChar char="•"/>
            </a:pPr>
            <a:r>
              <a:rPr lang="en-US" sz="2000" dirty="0">
                <a:latin typeface="+mj-lt"/>
                <a:ea typeface="+mn-lt"/>
                <a:cs typeface="+mn-lt"/>
                <a:hlinkClick r:id="rId7"/>
              </a:rPr>
              <a:t>Family Information Directory</a:t>
            </a:r>
            <a:endParaRPr lang="en-US" sz="2000" dirty="0">
              <a:latin typeface="+mj-lt"/>
            </a:endParaRPr>
          </a:p>
          <a:p>
            <a:pPr>
              <a:lnSpc>
                <a:spcPct val="90000"/>
              </a:lnSpc>
              <a:spcBef>
                <a:spcPct val="0"/>
              </a:spcBef>
            </a:pPr>
            <a:r>
              <a:rPr lang="en-US" sz="2000" b="1" dirty="0">
                <a:latin typeface="+mj-lt"/>
                <a:cs typeface="Calibri Light"/>
              </a:rPr>
              <a:t>Swindon Borough Council</a:t>
            </a:r>
            <a:endParaRPr lang="en-US" sz="2000" dirty="0">
              <a:latin typeface="+mj-lt"/>
              <a:cs typeface="Calibri Light"/>
            </a:endParaRPr>
          </a:p>
          <a:p>
            <a:pPr marL="285750" indent="-285750">
              <a:lnSpc>
                <a:spcPct val="90000"/>
              </a:lnSpc>
              <a:spcBef>
                <a:spcPct val="0"/>
              </a:spcBef>
              <a:buFont typeface="Arial"/>
              <a:buChar char="•"/>
            </a:pPr>
            <a:r>
              <a:rPr lang="en-US" sz="2000" b="1" dirty="0">
                <a:latin typeface="+mj-lt"/>
                <a:cs typeface="Calibri Light"/>
              </a:rPr>
              <a:t> </a:t>
            </a:r>
            <a:r>
              <a:rPr lang="en-US" sz="2000" dirty="0">
                <a:latin typeface="+mj-lt"/>
                <a:ea typeface="+mn-lt"/>
                <a:cs typeface="+mn-lt"/>
                <a:hlinkClick r:id="rId8"/>
              </a:rPr>
              <a:t>https://localoffer.swindon.gov.uk/home</a:t>
            </a:r>
            <a:endParaRPr lang="en-US" sz="2000" dirty="0">
              <a:latin typeface="+mj-lt"/>
              <a:ea typeface="+mn-lt"/>
              <a:cs typeface="+mn-lt"/>
            </a:endParaRPr>
          </a:p>
        </p:txBody>
      </p:sp>
    </p:spTree>
    <p:extLst>
      <p:ext uri="{BB962C8B-B14F-4D97-AF65-F5344CB8AC3E}">
        <p14:creationId xmlns:p14="http://schemas.microsoft.com/office/powerpoint/2010/main" val="10864841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D6C69-CCAF-68B2-FC8C-380FD3193D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CFCD58-2E4F-9872-8732-0E7544D4B24C}"/>
              </a:ext>
            </a:extLst>
          </p:cNvPr>
          <p:cNvSpPr>
            <a:spLocks noGrp="1"/>
          </p:cNvSpPr>
          <p:nvPr>
            <p:ph type="title"/>
          </p:nvPr>
        </p:nvSpPr>
        <p:spPr>
          <a:xfrm>
            <a:off x="3054453" y="330259"/>
            <a:ext cx="6083094" cy="489154"/>
          </a:xfrm>
        </p:spPr>
        <p:txBody>
          <a:bodyPr>
            <a:normAutofit fontScale="90000"/>
          </a:bodyPr>
          <a:lstStyle/>
          <a:p>
            <a:r>
              <a:rPr lang="en-US" dirty="0"/>
              <a:t>Home School Link Worker</a:t>
            </a:r>
          </a:p>
        </p:txBody>
      </p:sp>
      <p:pic>
        <p:nvPicPr>
          <p:cNvPr id="4" name="Picture 4" descr="Shape&#10;&#10;Description automatically generated">
            <a:extLst>
              <a:ext uri="{FF2B5EF4-FFF2-40B4-BE49-F238E27FC236}">
                <a16:creationId xmlns:a16="http://schemas.microsoft.com/office/drawing/2014/main" id="{FCF08DF0-1BEA-ED6A-E6CA-0247C16319D4}"/>
              </a:ext>
            </a:extLst>
          </p:cNvPr>
          <p:cNvPicPr>
            <a:picLocks noChangeAspect="1"/>
          </p:cNvPicPr>
          <p:nvPr/>
        </p:nvPicPr>
        <p:blipFill>
          <a:blip r:embed="rId2"/>
          <a:stretch>
            <a:fillRect/>
          </a:stretch>
        </p:blipFill>
        <p:spPr>
          <a:xfrm>
            <a:off x="353684" y="293039"/>
            <a:ext cx="2088062" cy="792811"/>
          </a:xfrm>
          <a:prstGeom prst="rect">
            <a:avLst/>
          </a:prstGeom>
        </p:spPr>
      </p:pic>
      <p:pic>
        <p:nvPicPr>
          <p:cNvPr id="7" name="Picture 6" descr="Picture">
            <a:extLst>
              <a:ext uri="{FF2B5EF4-FFF2-40B4-BE49-F238E27FC236}">
                <a16:creationId xmlns:a16="http://schemas.microsoft.com/office/drawing/2014/main" id="{38EE7F76-EE43-683A-5305-36E057385A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59512" y="293039"/>
            <a:ext cx="1673860" cy="2113915"/>
          </a:xfrm>
          <a:prstGeom prst="rect">
            <a:avLst/>
          </a:prstGeom>
          <a:noFill/>
          <a:ln>
            <a:noFill/>
          </a:ln>
        </p:spPr>
      </p:pic>
      <p:sp>
        <p:nvSpPr>
          <p:cNvPr id="10" name="TextBox 9">
            <a:extLst>
              <a:ext uri="{FF2B5EF4-FFF2-40B4-BE49-F238E27FC236}">
                <a16:creationId xmlns:a16="http://schemas.microsoft.com/office/drawing/2014/main" id="{124920A5-853C-A3C4-01F4-E614CFDCFADC}"/>
              </a:ext>
            </a:extLst>
          </p:cNvPr>
          <p:cNvSpPr txBox="1"/>
          <p:nvPr/>
        </p:nvSpPr>
        <p:spPr>
          <a:xfrm>
            <a:off x="1397715" y="1301982"/>
            <a:ext cx="8352064" cy="5262979"/>
          </a:xfrm>
          <a:prstGeom prst="rect">
            <a:avLst/>
          </a:prstGeom>
          <a:noFill/>
        </p:spPr>
        <p:txBody>
          <a:bodyPr wrap="square">
            <a:spAutoFit/>
          </a:bodyPr>
          <a:lstStyle/>
          <a:p>
            <a:pPr algn="ctr">
              <a:buNone/>
            </a:pPr>
            <a:r>
              <a:rPr lang="en-GB" sz="1400" dirty="0">
                <a:effectLst/>
                <a:latin typeface="Poppins" panose="00000500000000000000" pitchFamily="2" charset="0"/>
                <a:ea typeface="Times New Roman" panose="02020603050405020304" pitchFamily="18" charset="0"/>
              </a:rPr>
              <a:t>We know that a strong connection between home and school is key to every child's success. That's why we're proud to have a dedicated Home School Link Worker (HSLW) as part of our team.</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Our HSLW is here to support not just children, but families too. Whether you're facing challenges at home, need help navigating school processes, or just want someone to talk to, our HSLW is a friendly and understanding point of contact. They work closely with parents and carers to help ensure every child feels safe, supported, and ready to learn.</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Some of the ways our HSLW can help include:</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Offering advice and support with parenting, routines, and behaviour</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Connecting families with local services and resources</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Supporting attendance and helping overcome barriers to learning</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Helping families through times of change or difficulty (e.g., bereavement, family breakdown)</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Building positive relationships between home and school</a:t>
            </a:r>
            <a:endParaRPr lang="en-GB" sz="1400" dirty="0">
              <a:effectLst/>
              <a:latin typeface="Times New Roman" panose="02020603050405020304" pitchFamily="18" charset="0"/>
              <a:ea typeface="Times New Roman" panose="02020603050405020304" pitchFamily="18" charset="0"/>
            </a:endParaRPr>
          </a:p>
          <a:p>
            <a:pPr marL="457200">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They are available for informal chats, one-to-one support, or just a listening ear when needed.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Our HSLW is here to make sure no family feels alone – we are all part of the same team, working together for our children’s well-being and success.</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If you'd like to find out more or get in touch with our Home School Link Worker, please contact the school office.</a:t>
            </a:r>
            <a:endParaRPr lang="en-GB"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19265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989" y="370873"/>
            <a:ext cx="11296891" cy="971791"/>
          </a:xfrm>
        </p:spPr>
        <p:txBody>
          <a:bodyPr>
            <a:normAutofit/>
          </a:bodyPr>
          <a:lstStyle/>
          <a:p>
            <a:r>
              <a:rPr lang="en-US" dirty="0"/>
              <a:t>Administering medicine and any medical needs.</a:t>
            </a:r>
          </a:p>
        </p:txBody>
      </p:sp>
      <p:sp>
        <p:nvSpPr>
          <p:cNvPr id="3" name="Content Placeholder 2"/>
          <p:cNvSpPr>
            <a:spLocks noGrp="1"/>
          </p:cNvSpPr>
          <p:nvPr>
            <p:ph idx="1"/>
          </p:nvPr>
        </p:nvSpPr>
        <p:spPr>
          <a:xfrm>
            <a:off x="430990" y="1342663"/>
            <a:ext cx="11296890" cy="5081285"/>
          </a:xfrm>
        </p:spPr>
        <p:txBody>
          <a:bodyPr vert="horz" lIns="91440" tIns="45720" rIns="91440" bIns="45720" rtlCol="0" anchor="t">
            <a:normAutofit/>
          </a:bodyPr>
          <a:lstStyle/>
          <a:p>
            <a:r>
              <a:rPr lang="en-US" sz="2400" dirty="0">
                <a:latin typeface="+mj-lt"/>
                <a:ea typeface="+mn-lt"/>
                <a:cs typeface="+mn-lt"/>
              </a:rPr>
              <a:t>Children with medical conditions are properly supported to allow them to access the same education as other pupils, including school trips and sporting activities.</a:t>
            </a:r>
          </a:p>
          <a:p>
            <a:r>
              <a:rPr lang="en-US" sz="2400" dirty="0">
                <a:latin typeface="+mj-lt"/>
                <a:ea typeface="+mn-lt"/>
                <a:cs typeface="+mn-lt"/>
              </a:rPr>
              <a:t>Prescription and non-prescription medicines will only be administered at school  where we have parents’ written consent via the Medication Consent Form and are in date, labelled and  provided in the original container, as dispensed by the pharmacist, and include instructions for administration, dosage, and storage.</a:t>
            </a:r>
          </a:p>
          <a:p>
            <a:r>
              <a:rPr lang="en-US" sz="2400" dirty="0">
                <a:latin typeface="+mj-lt"/>
                <a:ea typeface="+mn-lt"/>
                <a:cs typeface="+mn-lt"/>
              </a:rPr>
              <a:t>When medication is given, it is recorded on the Record of Medication Administration form at school.</a:t>
            </a:r>
          </a:p>
        </p:txBody>
      </p:sp>
    </p:spTree>
    <p:extLst>
      <p:ext uri="{BB962C8B-B14F-4D97-AF65-F5344CB8AC3E}">
        <p14:creationId xmlns:p14="http://schemas.microsoft.com/office/powerpoint/2010/main" val="3368501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6892" y="267972"/>
            <a:ext cx="9875520" cy="901071"/>
          </a:xfrm>
        </p:spPr>
        <p:txBody>
          <a:bodyPr>
            <a:normAutofit fontScale="90000"/>
          </a:bodyPr>
          <a:lstStyle/>
          <a:p>
            <a:br>
              <a:rPr lang="en-GB" sz="3300" dirty="0"/>
            </a:br>
            <a:br>
              <a:rPr lang="en-GB" sz="3300" dirty="0"/>
            </a:br>
            <a:r>
              <a:rPr lang="en-GB" sz="3300" dirty="0"/>
              <a:t>Calendar dates will be sent to all parents for the school year. </a:t>
            </a:r>
            <a:br>
              <a:rPr lang="en-GB" dirty="0"/>
            </a:br>
            <a:br>
              <a:rPr lang="en-GB" dirty="0"/>
            </a:br>
            <a:r>
              <a:rPr lang="en-GB" dirty="0"/>
              <a:t>Important Dates:</a:t>
            </a:r>
          </a:p>
        </p:txBody>
      </p:sp>
      <p:sp>
        <p:nvSpPr>
          <p:cNvPr id="3" name="Content Placeholder 2"/>
          <p:cNvSpPr>
            <a:spLocks noGrp="1"/>
          </p:cNvSpPr>
          <p:nvPr>
            <p:ph idx="1"/>
          </p:nvPr>
        </p:nvSpPr>
        <p:spPr>
          <a:xfrm>
            <a:off x="1159564" y="2268442"/>
            <a:ext cx="9872871" cy="3640745"/>
          </a:xfrm>
        </p:spPr>
        <p:txBody>
          <a:bodyPr>
            <a:normAutofit/>
          </a:bodyPr>
          <a:lstStyle/>
          <a:p>
            <a:pPr marL="45720" indent="0">
              <a:buNone/>
            </a:pPr>
            <a:r>
              <a:rPr lang="en-GB" dirty="0"/>
              <a:t>24</a:t>
            </a:r>
            <a:r>
              <a:rPr lang="en-GB" baseline="30000" dirty="0"/>
              <a:t>th</a:t>
            </a:r>
            <a:r>
              <a:rPr lang="en-GB" dirty="0"/>
              <a:t> September 25 – Hill End trip </a:t>
            </a:r>
          </a:p>
          <a:p>
            <a:pPr marL="45720" indent="0">
              <a:buNone/>
            </a:pPr>
            <a:r>
              <a:rPr lang="en-GB" dirty="0"/>
              <a:t>8</a:t>
            </a:r>
            <a:r>
              <a:rPr lang="en-GB" baseline="30000" dirty="0"/>
              <a:t>th</a:t>
            </a:r>
            <a:r>
              <a:rPr lang="en-GB" dirty="0"/>
              <a:t> January 26 -  Young voices, Birmingham</a:t>
            </a:r>
          </a:p>
          <a:p>
            <a:pPr marL="45720" indent="0">
              <a:buNone/>
            </a:pPr>
            <a:r>
              <a:rPr lang="en-GB" baseline="30000" dirty="0"/>
              <a:t>9th</a:t>
            </a:r>
            <a:r>
              <a:rPr lang="en-GB" dirty="0"/>
              <a:t> – 11</a:t>
            </a:r>
            <a:r>
              <a:rPr lang="en-GB" baseline="30000" dirty="0"/>
              <a:t>th</a:t>
            </a:r>
            <a:r>
              <a:rPr lang="en-GB" dirty="0"/>
              <a:t> March 26 – Residential </a:t>
            </a:r>
          </a:p>
          <a:p>
            <a:pPr marL="45720" indent="0">
              <a:buNone/>
            </a:pPr>
            <a:r>
              <a:rPr lang="en-GB" dirty="0"/>
              <a:t>8</a:t>
            </a:r>
            <a:r>
              <a:rPr lang="en-GB" baseline="30000" dirty="0"/>
              <a:t>th</a:t>
            </a:r>
            <a:r>
              <a:rPr lang="en-GB" dirty="0"/>
              <a:t> June 26 – River study field trip </a:t>
            </a:r>
          </a:p>
          <a:p>
            <a:pPr marL="45720" indent="0">
              <a:buNone/>
            </a:pPr>
            <a:endParaRPr lang="en-GB" dirty="0"/>
          </a:p>
          <a:p>
            <a:pPr marL="45720" indent="0">
              <a:buNone/>
            </a:pPr>
            <a:endParaRPr lang="en-GB" baseline="30000" dirty="0"/>
          </a:p>
          <a:p>
            <a:pPr marL="45720" indent="0">
              <a:buNone/>
            </a:pPr>
            <a:r>
              <a:rPr lang="en-GB" dirty="0"/>
              <a:t> </a:t>
            </a:r>
          </a:p>
        </p:txBody>
      </p:sp>
    </p:spTree>
    <p:extLst>
      <p:ext uri="{BB962C8B-B14F-4D97-AF65-F5344CB8AC3E}">
        <p14:creationId xmlns:p14="http://schemas.microsoft.com/office/powerpoint/2010/main" val="21370877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646" y="277865"/>
            <a:ext cx="9875520" cy="908685"/>
          </a:xfrm>
        </p:spPr>
        <p:txBody>
          <a:bodyPr>
            <a:normAutofit/>
          </a:bodyPr>
          <a:lstStyle/>
          <a:p>
            <a:r>
              <a:rPr lang="en-US" dirty="0"/>
              <a:t>How do we communicate with parents?</a:t>
            </a:r>
          </a:p>
        </p:txBody>
      </p:sp>
      <p:sp>
        <p:nvSpPr>
          <p:cNvPr id="3" name="Content Placeholder 2"/>
          <p:cNvSpPr>
            <a:spLocks noGrp="1"/>
          </p:cNvSpPr>
          <p:nvPr>
            <p:ph idx="1"/>
          </p:nvPr>
        </p:nvSpPr>
        <p:spPr>
          <a:xfrm>
            <a:off x="593724" y="1227205"/>
            <a:ext cx="10645293" cy="5092571"/>
          </a:xfrm>
        </p:spPr>
        <p:txBody>
          <a:bodyPr>
            <a:normAutofit/>
          </a:bodyPr>
          <a:lstStyle/>
          <a:p>
            <a:r>
              <a:rPr lang="en-US" sz="2600" dirty="0">
                <a:latin typeface="+mj-lt"/>
              </a:rPr>
              <a:t>Website                             </a:t>
            </a:r>
          </a:p>
          <a:p>
            <a:pPr lvl="2"/>
            <a:r>
              <a:rPr lang="en-US" sz="2600" dirty="0">
                <a:latin typeface="+mj-lt"/>
              </a:rPr>
              <a:t>Curriculum</a:t>
            </a:r>
          </a:p>
          <a:p>
            <a:pPr lvl="2"/>
            <a:r>
              <a:rPr lang="en-US" sz="2600" dirty="0">
                <a:latin typeface="+mj-lt"/>
              </a:rPr>
              <a:t>Important information such as term dates, uniform, support (SEN, pastoral </a:t>
            </a:r>
            <a:r>
              <a:rPr lang="en-US" sz="2600" dirty="0" err="1">
                <a:latin typeface="+mj-lt"/>
              </a:rPr>
              <a:t>etc</a:t>
            </a:r>
            <a:r>
              <a:rPr lang="en-US" sz="2600" dirty="0">
                <a:latin typeface="+mj-lt"/>
              </a:rPr>
              <a:t>)</a:t>
            </a:r>
          </a:p>
          <a:p>
            <a:r>
              <a:rPr lang="en-US" sz="2600" dirty="0">
                <a:latin typeface="+mj-lt"/>
              </a:rPr>
              <a:t>Updates through </a:t>
            </a:r>
            <a:r>
              <a:rPr lang="en-US" sz="2600" dirty="0" err="1">
                <a:latin typeface="+mj-lt"/>
              </a:rPr>
              <a:t>ParentPay</a:t>
            </a:r>
            <a:endParaRPr lang="en-US" sz="2600" dirty="0">
              <a:latin typeface="+mj-lt"/>
            </a:endParaRPr>
          </a:p>
          <a:p>
            <a:r>
              <a:rPr lang="en-US" sz="2600" dirty="0">
                <a:latin typeface="+mj-lt"/>
              </a:rPr>
              <a:t>Class pages on the website </a:t>
            </a:r>
          </a:p>
          <a:p>
            <a:pPr lvl="2"/>
            <a:r>
              <a:rPr lang="en-US" sz="2600" dirty="0">
                <a:latin typeface="+mj-lt"/>
              </a:rPr>
              <a:t>Topic overviews</a:t>
            </a:r>
          </a:p>
          <a:p>
            <a:r>
              <a:rPr lang="en-US" sz="2600" dirty="0">
                <a:latin typeface="+mj-lt"/>
              </a:rPr>
              <a:t>Class Dojo </a:t>
            </a:r>
          </a:p>
          <a:p>
            <a:endParaRPr lang="en-US" dirty="0">
              <a:latin typeface="+mj-lt"/>
            </a:endParaRPr>
          </a:p>
          <a:p>
            <a:pPr marL="45720" indent="0">
              <a:buNone/>
            </a:pPr>
            <a:r>
              <a:rPr lang="en-US" dirty="0">
                <a:latin typeface="+mj-lt"/>
                <a:hlinkClick r:id="rId2"/>
              </a:rPr>
              <a:t>www.shrivenhamschool.co.uk</a:t>
            </a:r>
            <a:endParaRPr lang="en-US" dirty="0">
              <a:latin typeface="+mj-lt"/>
            </a:endParaRPr>
          </a:p>
          <a:p>
            <a:pPr marL="45720" indent="0">
              <a:buNone/>
            </a:pPr>
            <a:endParaRPr lang="en-US" dirty="0">
              <a:latin typeface="+mj-lt"/>
            </a:endParaRPr>
          </a:p>
        </p:txBody>
      </p:sp>
    </p:spTree>
    <p:extLst>
      <p:ext uri="{BB962C8B-B14F-4D97-AF65-F5344CB8AC3E}">
        <p14:creationId xmlns:p14="http://schemas.microsoft.com/office/powerpoint/2010/main" val="27668708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7617" y="340007"/>
            <a:ext cx="9875520" cy="944784"/>
          </a:xfrm>
        </p:spPr>
        <p:txBody>
          <a:bodyPr/>
          <a:lstStyle/>
          <a:p>
            <a:r>
              <a:rPr lang="en-US" dirty="0"/>
              <a:t>Contact details:</a:t>
            </a:r>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42210" y="4708027"/>
            <a:ext cx="7277100" cy="1764890"/>
          </a:xfrm>
          <a:prstGeom prst="rect">
            <a:avLst/>
          </a:prstGeom>
        </p:spPr>
      </p:pic>
      <p:sp>
        <p:nvSpPr>
          <p:cNvPr id="6" name="Content Placeholder 2"/>
          <p:cNvSpPr>
            <a:spLocks noGrp="1"/>
          </p:cNvSpPr>
          <p:nvPr>
            <p:ph idx="1"/>
          </p:nvPr>
        </p:nvSpPr>
        <p:spPr>
          <a:xfrm>
            <a:off x="1065388" y="2182862"/>
            <a:ext cx="10926500" cy="1246138"/>
          </a:xfrm>
        </p:spPr>
        <p:txBody>
          <a:bodyPr>
            <a:noAutofit/>
          </a:bodyPr>
          <a:lstStyle/>
          <a:p>
            <a:r>
              <a:rPr lang="en-US" sz="4000" dirty="0">
                <a:latin typeface="+mj-lt"/>
              </a:rPr>
              <a:t>Office email: </a:t>
            </a:r>
            <a:br>
              <a:rPr lang="en-US" sz="4000" dirty="0">
                <a:latin typeface="+mj-lt"/>
              </a:rPr>
            </a:br>
            <a:r>
              <a:rPr lang="en-US" sz="4000" dirty="0">
                <a:latin typeface="+mj-lt"/>
                <a:hlinkClick r:id="rId3"/>
              </a:rPr>
              <a:t>office@shr.cambrianlt.org</a:t>
            </a:r>
            <a:r>
              <a:rPr lang="en-US" sz="4000" dirty="0">
                <a:latin typeface="+mj-lt"/>
              </a:rPr>
              <a:t> </a:t>
            </a:r>
            <a:br>
              <a:rPr lang="en-US" sz="4000" dirty="0">
                <a:latin typeface="+mj-lt"/>
              </a:rPr>
            </a:br>
            <a:endParaRPr lang="en-US" sz="4000" dirty="0">
              <a:latin typeface="+mj-lt"/>
            </a:endParaRPr>
          </a:p>
        </p:txBody>
      </p:sp>
    </p:spTree>
    <p:extLst>
      <p:ext uri="{BB962C8B-B14F-4D97-AF65-F5344CB8AC3E}">
        <p14:creationId xmlns:p14="http://schemas.microsoft.com/office/powerpoint/2010/main" val="3505569538"/>
      </p:ext>
    </p:extLst>
  </p:cSld>
  <p:clrMapOvr>
    <a:masterClrMapping/>
  </p:clrMapOvr>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FBD45B438DCDC4688CB4BF77952D349" ma:contentTypeVersion="10" ma:contentTypeDescription="Create a new document." ma:contentTypeScope="" ma:versionID="75500dc58d6c7773b4075e3171ad1d77">
  <xsd:schema xmlns:xsd="http://www.w3.org/2001/XMLSchema" xmlns:xs="http://www.w3.org/2001/XMLSchema" xmlns:p="http://schemas.microsoft.com/office/2006/metadata/properties" xmlns:ns3="0c92ce9c-bed4-401a-87ed-783e1533daf3" targetNamespace="http://schemas.microsoft.com/office/2006/metadata/properties" ma:root="true" ma:fieldsID="d45d9aae08a9c12053c983476893a058" ns3:_="">
    <xsd:import namespace="0c92ce9c-bed4-401a-87ed-783e1533daf3"/>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c92ce9c-bed4-401a-87ed-783e1533daf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FC9F97-A768-4092-8261-20C1338E3738}">
  <ds:schemaRefs>
    <ds:schemaRef ds:uri="http://schemas.microsoft.com/sharepoint/v3/contenttype/forms"/>
  </ds:schemaRefs>
</ds:datastoreItem>
</file>

<file path=customXml/itemProps2.xml><?xml version="1.0" encoding="utf-8"?>
<ds:datastoreItem xmlns:ds="http://schemas.openxmlformats.org/officeDocument/2006/customXml" ds:itemID="{4A005FE9-591C-4975-8070-39E27664A0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c92ce9c-bed4-401a-87ed-783e1533daf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129656A-789C-4A01-A590-046F228AFAB8}">
  <ds:schemaRefs>
    <ds:schemaRef ds:uri="http://schemas.microsoft.com/office/2006/documentManagement/types"/>
    <ds:schemaRef ds:uri="0c92ce9c-bed4-401a-87ed-783e1533daf3"/>
    <ds:schemaRef ds:uri="http://purl.org/dc/elements/1.1/"/>
    <ds:schemaRef ds:uri="http://www.w3.org/XML/1998/namespace"/>
    <ds:schemaRef ds:uri="http://purl.org/dc/dcmitype/"/>
    <ds:schemaRef ds:uri="http://purl.org/dc/terms/"/>
    <ds:schemaRef ds:uri="http://schemas.microsoft.com/office/2006/metadata/properties"/>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TM03457444[[fn=Basis]]</Template>
  <TotalTime>253</TotalTime>
  <Words>1896</Words>
  <Application>Microsoft Office PowerPoint</Application>
  <PresentationFormat>Widescreen</PresentationFormat>
  <Paragraphs>155</Paragraphs>
  <Slides>21</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Aptos</vt:lpstr>
      <vt:lpstr>Arial</vt:lpstr>
      <vt:lpstr>Calibri</vt:lpstr>
      <vt:lpstr>Corbel</vt:lpstr>
      <vt:lpstr>Poppins</vt:lpstr>
      <vt:lpstr>Symbol</vt:lpstr>
      <vt:lpstr>Times New Roman</vt:lpstr>
      <vt:lpstr>Trebuchet MS</vt:lpstr>
      <vt:lpstr>Basis</vt:lpstr>
      <vt:lpstr>PowerPoint Presentation</vt:lpstr>
      <vt:lpstr>PowerPoint Presentation</vt:lpstr>
      <vt:lpstr>Uniform</vt:lpstr>
      <vt:lpstr>Welcome to our school</vt:lpstr>
      <vt:lpstr>What does a day in Walnut class look like?</vt:lpstr>
      <vt:lpstr>Expectations</vt:lpstr>
      <vt:lpstr>Curriculum</vt:lpstr>
      <vt:lpstr>Writing Standards</vt:lpstr>
      <vt:lpstr>Homework</vt:lpstr>
      <vt:lpstr>PE</vt:lpstr>
      <vt:lpstr>Lunches, snacks and drinks</vt:lpstr>
      <vt:lpstr>Pupil Premium</vt:lpstr>
      <vt:lpstr>Service Pupil Premium</vt:lpstr>
      <vt:lpstr>Attendance/Absence</vt:lpstr>
      <vt:lpstr>SEN and Pastoral support</vt:lpstr>
      <vt:lpstr>Inclusive Education</vt:lpstr>
      <vt:lpstr>Home School Link Worker</vt:lpstr>
      <vt:lpstr>Administering medicine and any medical needs.</vt:lpstr>
      <vt:lpstr>  Calendar dates will be sent to all parents for the school year.   Important Dates:</vt:lpstr>
      <vt:lpstr>How do we communicate with parents?</vt:lpstr>
      <vt:lpstr>Contact details:</vt:lpstr>
    </vt:vector>
  </TitlesOfParts>
  <Company>FAOS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Shrivenham CofE Primary School</dc:title>
  <dc:creator>James Hood</dc:creator>
  <cp:lastModifiedBy>Cora Williams</cp:lastModifiedBy>
  <cp:revision>163</cp:revision>
  <dcterms:created xsi:type="dcterms:W3CDTF">2022-06-10T08:15:31Z</dcterms:created>
  <dcterms:modified xsi:type="dcterms:W3CDTF">2025-09-05T09:26:01Z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0x0101009FBD45B438DCDC4688CB4BF77952D349</vt:lpwstr>
  </property>
</Properties>
</file>