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comment1.xml" ContentType="application/vnd.openxmlformats-officedocument.presentationml.comment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70" r:id="rId15"/>
    <p:sldId id="271" r:id="rId16"/>
    <p:sldId id="272" r:id="rId17"/>
    <p:sldId id="273" r:id="rId18"/>
    <p:sldId id="274" r:id="rId19"/>
    <p:sldId id="275" r:id="rId20"/>
    <p:sldId id="27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icky Coleman" initials="NC" lastIdx="1" clrIdx="0">
    <p:extLst>
      <p:ext uri="{19B8F6BF-5375-455C-9EA6-DF929625EA0E}">
        <p15:presenceInfo xmlns:p15="http://schemas.microsoft.com/office/powerpoint/2012/main" userId="c24c56428c4394b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1-06-15T15:49:03.619" idx="1">
    <p:pos x="10" y="10"/>
    <p:text/>
    <p:extLst>
      <p:ext uri="{C676402C-5697-4E1C-873F-D02D1690AC5C}">
        <p15:threadingInfo xmlns:p15="http://schemas.microsoft.com/office/powerpoint/2012/main" timeZoneBias="-60"/>
      </p:ext>
    </p:extLst>
  </p:cm>
</p:cmLst>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D971452-8EE6-4676-87EA-D6F19F61A040}"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0D6A9868-B96A-4CD4-A095-A68850671C02}">
      <dgm:prSet custT="1"/>
      <dgm:spPr/>
      <dgm:t>
        <a:bodyPr/>
        <a:lstStyle/>
        <a:p>
          <a:r>
            <a:rPr lang="en-GB" sz="1400" dirty="0">
              <a:solidFill>
                <a:schemeClr val="tx1"/>
              </a:solidFill>
              <a:latin typeface="Comic Sans MS" panose="030F0702030302020204" pitchFamily="66" charset="0"/>
            </a:rPr>
            <a:t>Teach it – Here the teacher demonstrates the maths that will be taught that day. The show how to solve the calculation with clear, small steps.  Each day these steps build up to allow the children to be able to tackle more complex problems, but this is a very slow step.</a:t>
          </a:r>
          <a:endParaRPr lang="en-US" sz="1400" dirty="0">
            <a:solidFill>
              <a:schemeClr val="tx1"/>
            </a:solidFill>
            <a:latin typeface="Comic Sans MS" panose="030F0702030302020204" pitchFamily="66" charset="0"/>
          </a:endParaRPr>
        </a:p>
      </dgm:t>
    </dgm:pt>
    <dgm:pt modelId="{E47E72AF-6C80-4C1D-BB6E-AEADFD24DFF7}" type="parTrans" cxnId="{63FE3205-FB4A-4031-8B99-07A51963E89B}">
      <dgm:prSet/>
      <dgm:spPr/>
      <dgm:t>
        <a:bodyPr/>
        <a:lstStyle/>
        <a:p>
          <a:endParaRPr lang="en-US"/>
        </a:p>
      </dgm:t>
    </dgm:pt>
    <dgm:pt modelId="{CDD6E0D5-D587-4743-AC6C-D23871C0DCF7}" type="sibTrans" cxnId="{63FE3205-FB4A-4031-8B99-07A51963E89B}">
      <dgm:prSet/>
      <dgm:spPr/>
      <dgm:t>
        <a:bodyPr/>
        <a:lstStyle/>
        <a:p>
          <a:endParaRPr lang="en-US"/>
        </a:p>
      </dgm:t>
    </dgm:pt>
    <dgm:pt modelId="{E5E206CF-028B-4898-8028-F9EE4A13E045}">
      <dgm:prSet custT="1"/>
      <dgm:spPr/>
      <dgm:t>
        <a:bodyPr/>
        <a:lstStyle/>
        <a:p>
          <a:r>
            <a:rPr lang="en-GB" sz="1400" dirty="0">
              <a:solidFill>
                <a:schemeClr val="tx1"/>
              </a:solidFill>
              <a:latin typeface="Comic Sans MS" panose="030F0702030302020204" pitchFamily="66" charset="0"/>
            </a:rPr>
            <a:t>Practise It – The teacher will give the class another example and on white boards, the children will attempt it themselves. The whole class will then go through the problem, discussing what they did. Some children at this point will get extra support from a TA or </a:t>
          </a:r>
          <a:r>
            <a:rPr lang="en-GB" sz="1400" dirty="0">
              <a:solidFill>
                <a:schemeClr val="tx1"/>
              </a:solidFill>
            </a:rPr>
            <a:t>the teacher.</a:t>
          </a:r>
          <a:endParaRPr lang="en-US" sz="1400" dirty="0">
            <a:solidFill>
              <a:schemeClr val="tx1"/>
            </a:solidFill>
          </a:endParaRPr>
        </a:p>
      </dgm:t>
    </dgm:pt>
    <dgm:pt modelId="{3D4B2264-9CC8-4935-B81D-5BBCE7D2FB15}" type="parTrans" cxnId="{C2BD2D2C-3A04-411C-B01A-BDEBF80F0E17}">
      <dgm:prSet/>
      <dgm:spPr/>
      <dgm:t>
        <a:bodyPr/>
        <a:lstStyle/>
        <a:p>
          <a:endParaRPr lang="en-US"/>
        </a:p>
      </dgm:t>
    </dgm:pt>
    <dgm:pt modelId="{C7ECA8D5-D255-438A-9841-751F7E6A3DC4}" type="sibTrans" cxnId="{C2BD2D2C-3A04-411C-B01A-BDEBF80F0E17}">
      <dgm:prSet/>
      <dgm:spPr/>
      <dgm:t>
        <a:bodyPr/>
        <a:lstStyle/>
        <a:p>
          <a:endParaRPr lang="en-US"/>
        </a:p>
      </dgm:t>
    </dgm:pt>
    <dgm:pt modelId="{AFD707B4-15B5-4E9C-8863-D36C9E97B001}">
      <dgm:prSet custT="1"/>
      <dgm:spPr/>
      <dgm:t>
        <a:bodyPr/>
        <a:lstStyle/>
        <a:p>
          <a:r>
            <a:rPr lang="en-GB" sz="1800" dirty="0">
              <a:solidFill>
                <a:schemeClr val="tx1"/>
              </a:solidFill>
              <a:latin typeface="Comic Sans MS" panose="030F0702030302020204" pitchFamily="66" charset="0"/>
            </a:rPr>
            <a:t>Do It – A maximum of 5 questions will be put on the board for every child in the class to answer. At this point, the TA and the teacher will be supporting those children who need it</a:t>
          </a:r>
          <a:r>
            <a:rPr lang="en-GB" sz="500" dirty="0"/>
            <a:t>.</a:t>
          </a:r>
          <a:endParaRPr lang="en-US" sz="500" dirty="0"/>
        </a:p>
      </dgm:t>
    </dgm:pt>
    <dgm:pt modelId="{870355C4-012B-42A1-9A44-88172F6DDE27}" type="parTrans" cxnId="{F2549981-5EF3-4080-8E7C-D4A3338D7B6F}">
      <dgm:prSet/>
      <dgm:spPr/>
      <dgm:t>
        <a:bodyPr/>
        <a:lstStyle/>
        <a:p>
          <a:endParaRPr lang="en-US"/>
        </a:p>
      </dgm:t>
    </dgm:pt>
    <dgm:pt modelId="{5897724B-5A05-4E8D-8152-966ED48DF14A}" type="sibTrans" cxnId="{F2549981-5EF3-4080-8E7C-D4A3338D7B6F}">
      <dgm:prSet/>
      <dgm:spPr/>
      <dgm:t>
        <a:bodyPr/>
        <a:lstStyle/>
        <a:p>
          <a:endParaRPr lang="en-US"/>
        </a:p>
      </dgm:t>
    </dgm:pt>
    <dgm:pt modelId="{0E3B6129-D4D9-4113-A757-25331FBF92EB}">
      <dgm:prSet custT="1"/>
      <dgm:spPr/>
      <dgm:t>
        <a:bodyPr/>
        <a:lstStyle/>
        <a:p>
          <a:r>
            <a:rPr lang="en-GB" sz="1800" dirty="0">
              <a:solidFill>
                <a:schemeClr val="tx1"/>
              </a:solidFill>
              <a:latin typeface="Comic Sans MS" panose="030F0702030302020204" pitchFamily="66" charset="0"/>
            </a:rPr>
            <a:t>Secure It– A question is given to the children and they have to explain if the answer is correct or incorrect.</a:t>
          </a:r>
          <a:endParaRPr lang="en-US" sz="1800" dirty="0">
            <a:solidFill>
              <a:schemeClr val="tx1"/>
            </a:solidFill>
            <a:latin typeface="Comic Sans MS" panose="030F0702030302020204" pitchFamily="66" charset="0"/>
          </a:endParaRPr>
        </a:p>
      </dgm:t>
    </dgm:pt>
    <dgm:pt modelId="{3FB6D13A-82FC-4E57-84DD-C6F4BDE8A812}" type="parTrans" cxnId="{6B7AD2CE-939D-49D6-87F6-FEB731638F27}">
      <dgm:prSet/>
      <dgm:spPr/>
      <dgm:t>
        <a:bodyPr/>
        <a:lstStyle/>
        <a:p>
          <a:endParaRPr lang="en-US"/>
        </a:p>
      </dgm:t>
    </dgm:pt>
    <dgm:pt modelId="{6C0D4162-DBE8-4631-84F3-1230DC095B98}" type="sibTrans" cxnId="{6B7AD2CE-939D-49D6-87F6-FEB731638F27}">
      <dgm:prSet/>
      <dgm:spPr/>
      <dgm:t>
        <a:bodyPr/>
        <a:lstStyle/>
        <a:p>
          <a:endParaRPr lang="en-US"/>
        </a:p>
      </dgm:t>
    </dgm:pt>
    <dgm:pt modelId="{C16BCA10-CC7A-4420-B007-946EEC3911D2}">
      <dgm:prSet custT="1"/>
      <dgm:spPr/>
      <dgm:t>
        <a:bodyPr/>
        <a:lstStyle/>
        <a:p>
          <a:r>
            <a:rPr lang="en-GB" sz="1800" dirty="0">
              <a:solidFill>
                <a:schemeClr val="tx1"/>
              </a:solidFill>
              <a:latin typeface="Comic Sans MS" panose="030F0702030302020204" pitchFamily="66" charset="0"/>
            </a:rPr>
            <a:t>Deepen It – A more complicated problem is given</a:t>
          </a:r>
          <a:r>
            <a:rPr lang="en-GB" sz="1800" dirty="0"/>
            <a:t>.</a:t>
          </a:r>
          <a:endParaRPr lang="en-US" sz="1800" dirty="0"/>
        </a:p>
      </dgm:t>
    </dgm:pt>
    <dgm:pt modelId="{1E76D3E3-D186-4EE9-915B-055DAA636337}" type="parTrans" cxnId="{CA9A11F3-8606-4420-9C8A-5161CFC41A91}">
      <dgm:prSet/>
      <dgm:spPr/>
      <dgm:t>
        <a:bodyPr/>
        <a:lstStyle/>
        <a:p>
          <a:endParaRPr lang="en-US"/>
        </a:p>
      </dgm:t>
    </dgm:pt>
    <dgm:pt modelId="{04DACA90-F758-4076-9A20-DA02FF8E6AC0}" type="sibTrans" cxnId="{CA9A11F3-8606-4420-9C8A-5161CFC41A91}">
      <dgm:prSet/>
      <dgm:spPr/>
      <dgm:t>
        <a:bodyPr/>
        <a:lstStyle/>
        <a:p>
          <a:endParaRPr lang="en-US"/>
        </a:p>
      </dgm:t>
    </dgm:pt>
    <dgm:pt modelId="{1D52E861-DC8A-474C-A037-1EFA5EAEF312}" type="pres">
      <dgm:prSet presAssocID="{8D971452-8EE6-4676-87EA-D6F19F61A040}" presName="linear" presStyleCnt="0">
        <dgm:presLayoutVars>
          <dgm:animLvl val="lvl"/>
          <dgm:resizeHandles val="exact"/>
        </dgm:presLayoutVars>
      </dgm:prSet>
      <dgm:spPr/>
    </dgm:pt>
    <dgm:pt modelId="{C7E0A586-2C8C-4163-AE90-72CA84EB95DF}" type="pres">
      <dgm:prSet presAssocID="{0D6A9868-B96A-4CD4-A095-A68850671C02}" presName="parentText" presStyleLbl="node1" presStyleIdx="0" presStyleCnt="5" custLinFactNeighborX="-177" custLinFactNeighborY="-20524">
        <dgm:presLayoutVars>
          <dgm:chMax val="0"/>
          <dgm:bulletEnabled val="1"/>
        </dgm:presLayoutVars>
      </dgm:prSet>
      <dgm:spPr/>
    </dgm:pt>
    <dgm:pt modelId="{D781B99B-3726-4587-BE55-1C5D2B9528F3}" type="pres">
      <dgm:prSet presAssocID="{CDD6E0D5-D587-4743-AC6C-D23871C0DCF7}" presName="spacer" presStyleCnt="0"/>
      <dgm:spPr/>
    </dgm:pt>
    <dgm:pt modelId="{799465A9-2B95-4EB4-867D-EE3F58B6A5ED}" type="pres">
      <dgm:prSet presAssocID="{E5E206CF-028B-4898-8028-F9EE4A13E045}" presName="parentText" presStyleLbl="node1" presStyleIdx="1" presStyleCnt="5">
        <dgm:presLayoutVars>
          <dgm:chMax val="0"/>
          <dgm:bulletEnabled val="1"/>
        </dgm:presLayoutVars>
      </dgm:prSet>
      <dgm:spPr/>
    </dgm:pt>
    <dgm:pt modelId="{E13A3A8D-1D16-48CD-8224-BEF16484668F}" type="pres">
      <dgm:prSet presAssocID="{C7ECA8D5-D255-438A-9841-751F7E6A3DC4}" presName="spacer" presStyleCnt="0"/>
      <dgm:spPr/>
    </dgm:pt>
    <dgm:pt modelId="{6C4A2607-895D-417A-9C96-714E0C683816}" type="pres">
      <dgm:prSet presAssocID="{AFD707B4-15B5-4E9C-8863-D36C9E97B001}" presName="parentText" presStyleLbl="node1" presStyleIdx="2" presStyleCnt="5">
        <dgm:presLayoutVars>
          <dgm:chMax val="0"/>
          <dgm:bulletEnabled val="1"/>
        </dgm:presLayoutVars>
      </dgm:prSet>
      <dgm:spPr/>
    </dgm:pt>
    <dgm:pt modelId="{30742EC6-FDEA-4E9C-BC2A-4666CCBF0476}" type="pres">
      <dgm:prSet presAssocID="{5897724B-5A05-4E8D-8152-966ED48DF14A}" presName="spacer" presStyleCnt="0"/>
      <dgm:spPr/>
    </dgm:pt>
    <dgm:pt modelId="{2C2EAEAC-70A5-486A-8E11-74C7455EA0E4}" type="pres">
      <dgm:prSet presAssocID="{0E3B6129-D4D9-4113-A757-25331FBF92EB}" presName="parentText" presStyleLbl="node1" presStyleIdx="3" presStyleCnt="5">
        <dgm:presLayoutVars>
          <dgm:chMax val="0"/>
          <dgm:bulletEnabled val="1"/>
        </dgm:presLayoutVars>
      </dgm:prSet>
      <dgm:spPr/>
    </dgm:pt>
    <dgm:pt modelId="{613D35FC-9DA7-4036-97AD-9C13CCAB3E3C}" type="pres">
      <dgm:prSet presAssocID="{6C0D4162-DBE8-4631-84F3-1230DC095B98}" presName="spacer" presStyleCnt="0"/>
      <dgm:spPr/>
    </dgm:pt>
    <dgm:pt modelId="{ED17F9CC-B9C5-4FF7-BAD7-D6407439A112}" type="pres">
      <dgm:prSet presAssocID="{C16BCA10-CC7A-4420-B007-946EEC3911D2}" presName="parentText" presStyleLbl="node1" presStyleIdx="4" presStyleCnt="5">
        <dgm:presLayoutVars>
          <dgm:chMax val="0"/>
          <dgm:bulletEnabled val="1"/>
        </dgm:presLayoutVars>
      </dgm:prSet>
      <dgm:spPr/>
    </dgm:pt>
  </dgm:ptLst>
  <dgm:cxnLst>
    <dgm:cxn modelId="{63FE3205-FB4A-4031-8B99-07A51963E89B}" srcId="{8D971452-8EE6-4676-87EA-D6F19F61A040}" destId="{0D6A9868-B96A-4CD4-A095-A68850671C02}" srcOrd="0" destOrd="0" parTransId="{E47E72AF-6C80-4C1D-BB6E-AEADFD24DFF7}" sibTransId="{CDD6E0D5-D587-4743-AC6C-D23871C0DCF7}"/>
    <dgm:cxn modelId="{7091A005-285D-4E29-A4EF-C0B536C14FF5}" type="presOf" srcId="{AFD707B4-15B5-4E9C-8863-D36C9E97B001}" destId="{6C4A2607-895D-417A-9C96-714E0C683816}" srcOrd="0" destOrd="0" presId="urn:microsoft.com/office/officeart/2005/8/layout/vList2"/>
    <dgm:cxn modelId="{FCE1DF07-AD7B-4FF5-833B-35B358D8ADE1}" type="presOf" srcId="{8D971452-8EE6-4676-87EA-D6F19F61A040}" destId="{1D52E861-DC8A-474C-A037-1EFA5EAEF312}" srcOrd="0" destOrd="0" presId="urn:microsoft.com/office/officeart/2005/8/layout/vList2"/>
    <dgm:cxn modelId="{38DB171C-3590-4416-AB5E-AADACCDCB6A8}" type="presOf" srcId="{E5E206CF-028B-4898-8028-F9EE4A13E045}" destId="{799465A9-2B95-4EB4-867D-EE3F58B6A5ED}" srcOrd="0" destOrd="0" presId="urn:microsoft.com/office/officeart/2005/8/layout/vList2"/>
    <dgm:cxn modelId="{C2BD2D2C-3A04-411C-B01A-BDEBF80F0E17}" srcId="{8D971452-8EE6-4676-87EA-D6F19F61A040}" destId="{E5E206CF-028B-4898-8028-F9EE4A13E045}" srcOrd="1" destOrd="0" parTransId="{3D4B2264-9CC8-4935-B81D-5BBCE7D2FB15}" sibTransId="{C7ECA8D5-D255-438A-9841-751F7E6A3DC4}"/>
    <dgm:cxn modelId="{6D03A742-102B-4414-AAE8-2018C4D2E858}" type="presOf" srcId="{0D6A9868-B96A-4CD4-A095-A68850671C02}" destId="{C7E0A586-2C8C-4163-AE90-72CA84EB95DF}" srcOrd="0" destOrd="0" presId="urn:microsoft.com/office/officeart/2005/8/layout/vList2"/>
    <dgm:cxn modelId="{F2549981-5EF3-4080-8E7C-D4A3338D7B6F}" srcId="{8D971452-8EE6-4676-87EA-D6F19F61A040}" destId="{AFD707B4-15B5-4E9C-8863-D36C9E97B001}" srcOrd="2" destOrd="0" parTransId="{870355C4-012B-42A1-9A44-88172F6DDE27}" sibTransId="{5897724B-5A05-4E8D-8152-966ED48DF14A}"/>
    <dgm:cxn modelId="{4861A0B8-C2F6-4772-BD4E-D132AFE9A9B8}" type="presOf" srcId="{C16BCA10-CC7A-4420-B007-946EEC3911D2}" destId="{ED17F9CC-B9C5-4FF7-BAD7-D6407439A112}" srcOrd="0" destOrd="0" presId="urn:microsoft.com/office/officeart/2005/8/layout/vList2"/>
    <dgm:cxn modelId="{6B7AD2CE-939D-49D6-87F6-FEB731638F27}" srcId="{8D971452-8EE6-4676-87EA-D6F19F61A040}" destId="{0E3B6129-D4D9-4113-A757-25331FBF92EB}" srcOrd="3" destOrd="0" parTransId="{3FB6D13A-82FC-4E57-84DD-C6F4BDE8A812}" sibTransId="{6C0D4162-DBE8-4631-84F3-1230DC095B98}"/>
    <dgm:cxn modelId="{CA9A11F3-8606-4420-9C8A-5161CFC41A91}" srcId="{8D971452-8EE6-4676-87EA-D6F19F61A040}" destId="{C16BCA10-CC7A-4420-B007-946EEC3911D2}" srcOrd="4" destOrd="0" parTransId="{1E76D3E3-D186-4EE9-915B-055DAA636337}" sibTransId="{04DACA90-F758-4076-9A20-DA02FF8E6AC0}"/>
    <dgm:cxn modelId="{548F79F3-F5AD-4399-AA9E-3DF999026B19}" type="presOf" srcId="{0E3B6129-D4D9-4113-A757-25331FBF92EB}" destId="{2C2EAEAC-70A5-486A-8E11-74C7455EA0E4}" srcOrd="0" destOrd="0" presId="urn:microsoft.com/office/officeart/2005/8/layout/vList2"/>
    <dgm:cxn modelId="{939CCF32-0F45-4838-A89C-DC493044ECF5}" type="presParOf" srcId="{1D52E861-DC8A-474C-A037-1EFA5EAEF312}" destId="{C7E0A586-2C8C-4163-AE90-72CA84EB95DF}" srcOrd="0" destOrd="0" presId="urn:microsoft.com/office/officeart/2005/8/layout/vList2"/>
    <dgm:cxn modelId="{5D1604A2-CCF9-46C5-A09D-484F2F43B6AD}" type="presParOf" srcId="{1D52E861-DC8A-474C-A037-1EFA5EAEF312}" destId="{D781B99B-3726-4587-BE55-1C5D2B9528F3}" srcOrd="1" destOrd="0" presId="urn:microsoft.com/office/officeart/2005/8/layout/vList2"/>
    <dgm:cxn modelId="{43D18053-67CA-4CB0-96FE-58055EAEA049}" type="presParOf" srcId="{1D52E861-DC8A-474C-A037-1EFA5EAEF312}" destId="{799465A9-2B95-4EB4-867D-EE3F58B6A5ED}" srcOrd="2" destOrd="0" presId="urn:microsoft.com/office/officeart/2005/8/layout/vList2"/>
    <dgm:cxn modelId="{76293DF2-1F49-44C2-87E5-E97CB70F4FDC}" type="presParOf" srcId="{1D52E861-DC8A-474C-A037-1EFA5EAEF312}" destId="{E13A3A8D-1D16-48CD-8224-BEF16484668F}" srcOrd="3" destOrd="0" presId="urn:microsoft.com/office/officeart/2005/8/layout/vList2"/>
    <dgm:cxn modelId="{C94AF96E-0461-47EE-B0E9-8A251CD60E8B}" type="presParOf" srcId="{1D52E861-DC8A-474C-A037-1EFA5EAEF312}" destId="{6C4A2607-895D-417A-9C96-714E0C683816}" srcOrd="4" destOrd="0" presId="urn:microsoft.com/office/officeart/2005/8/layout/vList2"/>
    <dgm:cxn modelId="{770E5A42-B17D-48DF-A452-2C0B672CC4D9}" type="presParOf" srcId="{1D52E861-DC8A-474C-A037-1EFA5EAEF312}" destId="{30742EC6-FDEA-4E9C-BC2A-4666CCBF0476}" srcOrd="5" destOrd="0" presId="urn:microsoft.com/office/officeart/2005/8/layout/vList2"/>
    <dgm:cxn modelId="{87FEAC1E-BDF7-4E2F-9ACF-40C9AB4D8237}" type="presParOf" srcId="{1D52E861-DC8A-474C-A037-1EFA5EAEF312}" destId="{2C2EAEAC-70A5-486A-8E11-74C7455EA0E4}" srcOrd="6" destOrd="0" presId="urn:microsoft.com/office/officeart/2005/8/layout/vList2"/>
    <dgm:cxn modelId="{606A1838-4118-47EE-9A06-3491849A4D76}" type="presParOf" srcId="{1D52E861-DC8A-474C-A037-1EFA5EAEF312}" destId="{613D35FC-9DA7-4036-97AD-9C13CCAB3E3C}" srcOrd="7" destOrd="0" presId="urn:microsoft.com/office/officeart/2005/8/layout/vList2"/>
    <dgm:cxn modelId="{F2D95A7F-4A6B-4231-AC37-7F5395DF2CA2}" type="presParOf" srcId="{1D52E861-DC8A-474C-A037-1EFA5EAEF312}" destId="{ED17F9CC-B9C5-4FF7-BAD7-D6407439A112}"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E0A586-2C8C-4163-AE90-72CA84EB95DF}">
      <dsp:nvSpPr>
        <dsp:cNvPr id="0" name=""/>
        <dsp:cNvSpPr/>
      </dsp:nvSpPr>
      <dsp:spPr>
        <a:xfrm>
          <a:off x="0" y="0"/>
          <a:ext cx="6900512" cy="1095503"/>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solidFill>
                <a:schemeClr val="tx1"/>
              </a:solidFill>
              <a:latin typeface="Comic Sans MS" panose="030F0702030302020204" pitchFamily="66" charset="0"/>
            </a:rPr>
            <a:t>Teach it – Here the teacher demonstrates the maths that will be taught that day. The show how to solve the calculation with clear, small steps.  Each day these steps build up to allow the children to be able to tackle more complex problems, but this is a very slow step.</a:t>
          </a:r>
          <a:endParaRPr lang="en-US" sz="1400" kern="1200" dirty="0">
            <a:solidFill>
              <a:schemeClr val="tx1"/>
            </a:solidFill>
            <a:latin typeface="Comic Sans MS" panose="030F0702030302020204" pitchFamily="66" charset="0"/>
          </a:endParaRPr>
        </a:p>
      </dsp:txBody>
      <dsp:txXfrm>
        <a:off x="53478" y="53478"/>
        <a:ext cx="6793556" cy="988547"/>
      </dsp:txXfrm>
    </dsp:sp>
    <dsp:sp modelId="{799465A9-2B95-4EB4-867D-EE3F58B6A5ED}">
      <dsp:nvSpPr>
        <dsp:cNvPr id="0" name=""/>
        <dsp:cNvSpPr/>
      </dsp:nvSpPr>
      <dsp:spPr>
        <a:xfrm>
          <a:off x="0" y="1110470"/>
          <a:ext cx="6900512" cy="1095503"/>
        </a:xfrm>
        <a:prstGeom prst="roundRec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solidFill>
                <a:schemeClr val="tx1"/>
              </a:solidFill>
              <a:latin typeface="Comic Sans MS" panose="030F0702030302020204" pitchFamily="66" charset="0"/>
            </a:rPr>
            <a:t>Practise It – The teacher will give the class another example and on white boards, the children will attempt it themselves. The whole class will then go through the problem, discussing what they did. Some children at this point will get extra support from a TA or </a:t>
          </a:r>
          <a:r>
            <a:rPr lang="en-GB" sz="1400" kern="1200" dirty="0">
              <a:solidFill>
                <a:schemeClr val="tx1"/>
              </a:solidFill>
            </a:rPr>
            <a:t>the teacher.</a:t>
          </a:r>
          <a:endParaRPr lang="en-US" sz="1400" kern="1200" dirty="0">
            <a:solidFill>
              <a:schemeClr val="tx1"/>
            </a:solidFill>
          </a:endParaRPr>
        </a:p>
      </dsp:txBody>
      <dsp:txXfrm>
        <a:off x="53478" y="1163948"/>
        <a:ext cx="6793556" cy="988547"/>
      </dsp:txXfrm>
    </dsp:sp>
    <dsp:sp modelId="{6C4A2607-895D-417A-9C96-714E0C683816}">
      <dsp:nvSpPr>
        <dsp:cNvPr id="0" name=""/>
        <dsp:cNvSpPr/>
      </dsp:nvSpPr>
      <dsp:spPr>
        <a:xfrm>
          <a:off x="0" y="2220318"/>
          <a:ext cx="6900512" cy="1095503"/>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solidFill>
                <a:schemeClr val="tx1"/>
              </a:solidFill>
              <a:latin typeface="Comic Sans MS" panose="030F0702030302020204" pitchFamily="66" charset="0"/>
            </a:rPr>
            <a:t>Do It – A maximum of 5 questions will be put on the board for every child in the class to answer. At this point, the TA and the teacher will be supporting those children who need it</a:t>
          </a:r>
          <a:r>
            <a:rPr lang="en-GB" sz="500" kern="1200" dirty="0"/>
            <a:t>.</a:t>
          </a:r>
          <a:endParaRPr lang="en-US" sz="500" kern="1200" dirty="0"/>
        </a:p>
      </dsp:txBody>
      <dsp:txXfrm>
        <a:off x="53478" y="2273796"/>
        <a:ext cx="6793556" cy="988547"/>
      </dsp:txXfrm>
    </dsp:sp>
    <dsp:sp modelId="{2C2EAEAC-70A5-486A-8E11-74C7455EA0E4}">
      <dsp:nvSpPr>
        <dsp:cNvPr id="0" name=""/>
        <dsp:cNvSpPr/>
      </dsp:nvSpPr>
      <dsp:spPr>
        <a:xfrm>
          <a:off x="0" y="3330166"/>
          <a:ext cx="6900512" cy="1095503"/>
        </a:xfrm>
        <a:prstGeom prst="roundRec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solidFill>
                <a:schemeClr val="tx1"/>
              </a:solidFill>
              <a:latin typeface="Comic Sans MS" panose="030F0702030302020204" pitchFamily="66" charset="0"/>
            </a:rPr>
            <a:t>Secure It– A question is given to the children and they have to explain if the answer is correct or incorrect.</a:t>
          </a:r>
          <a:endParaRPr lang="en-US" sz="1800" kern="1200" dirty="0">
            <a:solidFill>
              <a:schemeClr val="tx1"/>
            </a:solidFill>
            <a:latin typeface="Comic Sans MS" panose="030F0702030302020204" pitchFamily="66" charset="0"/>
          </a:endParaRPr>
        </a:p>
      </dsp:txBody>
      <dsp:txXfrm>
        <a:off x="53478" y="3383644"/>
        <a:ext cx="6793556" cy="988547"/>
      </dsp:txXfrm>
    </dsp:sp>
    <dsp:sp modelId="{ED17F9CC-B9C5-4FF7-BAD7-D6407439A112}">
      <dsp:nvSpPr>
        <dsp:cNvPr id="0" name=""/>
        <dsp:cNvSpPr/>
      </dsp:nvSpPr>
      <dsp:spPr>
        <a:xfrm>
          <a:off x="0" y="4440013"/>
          <a:ext cx="6900512" cy="1095503"/>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solidFill>
                <a:schemeClr val="tx1"/>
              </a:solidFill>
              <a:latin typeface="Comic Sans MS" panose="030F0702030302020204" pitchFamily="66" charset="0"/>
            </a:rPr>
            <a:t>Deepen It – A more complicated problem is given</a:t>
          </a:r>
          <a:r>
            <a:rPr lang="en-GB" sz="1800" kern="1200" dirty="0"/>
            <a:t>.</a:t>
          </a:r>
          <a:endParaRPr lang="en-US" sz="1800" kern="1200" dirty="0"/>
        </a:p>
      </dsp:txBody>
      <dsp:txXfrm>
        <a:off x="53478" y="4493491"/>
        <a:ext cx="6793556" cy="98854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AA7DB-1941-4B86-B291-CC657493310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100A1C0-9178-4B9F-8BCA-A7B7FA0E121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5AF6728-7979-47DD-8975-D40263D77DF2}"/>
              </a:ext>
            </a:extLst>
          </p:cNvPr>
          <p:cNvSpPr>
            <a:spLocks noGrp="1"/>
          </p:cNvSpPr>
          <p:nvPr>
            <p:ph type="dt" sz="half" idx="10"/>
          </p:nvPr>
        </p:nvSpPr>
        <p:spPr/>
        <p:txBody>
          <a:bodyPr/>
          <a:lstStyle/>
          <a:p>
            <a:fld id="{1F033DA4-10DA-4C46-A408-DF6FC2C9B768}" type="datetimeFigureOut">
              <a:rPr lang="en-GB" smtClean="0"/>
              <a:t>15/06/2021</a:t>
            </a:fld>
            <a:endParaRPr lang="en-GB"/>
          </a:p>
        </p:txBody>
      </p:sp>
      <p:sp>
        <p:nvSpPr>
          <p:cNvPr id="5" name="Footer Placeholder 4">
            <a:extLst>
              <a:ext uri="{FF2B5EF4-FFF2-40B4-BE49-F238E27FC236}">
                <a16:creationId xmlns:a16="http://schemas.microsoft.com/office/drawing/2014/main" id="{9C2E25C3-6E0D-4E96-86CD-B9BF1D18CD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98DEB1-DFD2-471C-8F6E-A678D0188AF7}"/>
              </a:ext>
            </a:extLst>
          </p:cNvPr>
          <p:cNvSpPr>
            <a:spLocks noGrp="1"/>
          </p:cNvSpPr>
          <p:nvPr>
            <p:ph type="sldNum" sz="quarter" idx="12"/>
          </p:nvPr>
        </p:nvSpPr>
        <p:spPr/>
        <p:txBody>
          <a:bodyPr/>
          <a:lstStyle/>
          <a:p>
            <a:fld id="{E246A455-F4E0-4FA2-85F1-373CE26AEF93}" type="slidenum">
              <a:rPr lang="en-GB" smtClean="0"/>
              <a:t>‹#›</a:t>
            </a:fld>
            <a:endParaRPr lang="en-GB"/>
          </a:p>
        </p:txBody>
      </p:sp>
    </p:spTree>
    <p:extLst>
      <p:ext uri="{BB962C8B-B14F-4D97-AF65-F5344CB8AC3E}">
        <p14:creationId xmlns:p14="http://schemas.microsoft.com/office/powerpoint/2010/main" val="5788649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1D3F57-17EC-49A7-A297-1194E0CFB1C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0AAB215-5811-4699-9D17-381AD5FB36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B100E2A-6DD8-49BC-8DC5-363B17E2F654}"/>
              </a:ext>
            </a:extLst>
          </p:cNvPr>
          <p:cNvSpPr>
            <a:spLocks noGrp="1"/>
          </p:cNvSpPr>
          <p:nvPr>
            <p:ph type="dt" sz="half" idx="10"/>
          </p:nvPr>
        </p:nvSpPr>
        <p:spPr/>
        <p:txBody>
          <a:bodyPr/>
          <a:lstStyle/>
          <a:p>
            <a:fld id="{1F033DA4-10DA-4C46-A408-DF6FC2C9B768}" type="datetimeFigureOut">
              <a:rPr lang="en-GB" smtClean="0"/>
              <a:t>15/06/2021</a:t>
            </a:fld>
            <a:endParaRPr lang="en-GB"/>
          </a:p>
        </p:txBody>
      </p:sp>
      <p:sp>
        <p:nvSpPr>
          <p:cNvPr id="5" name="Footer Placeholder 4">
            <a:extLst>
              <a:ext uri="{FF2B5EF4-FFF2-40B4-BE49-F238E27FC236}">
                <a16:creationId xmlns:a16="http://schemas.microsoft.com/office/drawing/2014/main" id="{E75A5B40-0E87-46E8-85F6-BDA0E1F0F6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586288-6814-4023-9B1C-619C69C6756A}"/>
              </a:ext>
            </a:extLst>
          </p:cNvPr>
          <p:cNvSpPr>
            <a:spLocks noGrp="1"/>
          </p:cNvSpPr>
          <p:nvPr>
            <p:ph type="sldNum" sz="quarter" idx="12"/>
          </p:nvPr>
        </p:nvSpPr>
        <p:spPr/>
        <p:txBody>
          <a:bodyPr/>
          <a:lstStyle/>
          <a:p>
            <a:fld id="{E246A455-F4E0-4FA2-85F1-373CE26AEF93}" type="slidenum">
              <a:rPr lang="en-GB" smtClean="0"/>
              <a:t>‹#›</a:t>
            </a:fld>
            <a:endParaRPr lang="en-GB"/>
          </a:p>
        </p:txBody>
      </p:sp>
    </p:spTree>
    <p:extLst>
      <p:ext uri="{BB962C8B-B14F-4D97-AF65-F5344CB8AC3E}">
        <p14:creationId xmlns:p14="http://schemas.microsoft.com/office/powerpoint/2010/main" val="25294570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B3870-8B0C-477B-9AB7-34BD382D21C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435FD66-F531-4EA0-8A82-475F0DDA83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D9D90EC-5F5B-45B1-948C-DB131C52296F}"/>
              </a:ext>
            </a:extLst>
          </p:cNvPr>
          <p:cNvSpPr>
            <a:spLocks noGrp="1"/>
          </p:cNvSpPr>
          <p:nvPr>
            <p:ph type="dt" sz="half" idx="10"/>
          </p:nvPr>
        </p:nvSpPr>
        <p:spPr/>
        <p:txBody>
          <a:bodyPr/>
          <a:lstStyle/>
          <a:p>
            <a:fld id="{1F033DA4-10DA-4C46-A408-DF6FC2C9B768}" type="datetimeFigureOut">
              <a:rPr lang="en-GB" smtClean="0"/>
              <a:t>15/06/2021</a:t>
            </a:fld>
            <a:endParaRPr lang="en-GB"/>
          </a:p>
        </p:txBody>
      </p:sp>
      <p:sp>
        <p:nvSpPr>
          <p:cNvPr id="5" name="Footer Placeholder 4">
            <a:extLst>
              <a:ext uri="{FF2B5EF4-FFF2-40B4-BE49-F238E27FC236}">
                <a16:creationId xmlns:a16="http://schemas.microsoft.com/office/drawing/2014/main" id="{89513B79-5237-4012-92B9-D6F3736C48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A12C19-18D5-41E0-A027-9F66DF6EF9FE}"/>
              </a:ext>
            </a:extLst>
          </p:cNvPr>
          <p:cNvSpPr>
            <a:spLocks noGrp="1"/>
          </p:cNvSpPr>
          <p:nvPr>
            <p:ph type="sldNum" sz="quarter" idx="12"/>
          </p:nvPr>
        </p:nvSpPr>
        <p:spPr/>
        <p:txBody>
          <a:bodyPr/>
          <a:lstStyle/>
          <a:p>
            <a:fld id="{E246A455-F4E0-4FA2-85F1-373CE26AEF93}" type="slidenum">
              <a:rPr lang="en-GB" smtClean="0"/>
              <a:t>‹#›</a:t>
            </a:fld>
            <a:endParaRPr lang="en-GB"/>
          </a:p>
        </p:txBody>
      </p:sp>
    </p:spTree>
    <p:extLst>
      <p:ext uri="{BB962C8B-B14F-4D97-AF65-F5344CB8AC3E}">
        <p14:creationId xmlns:p14="http://schemas.microsoft.com/office/powerpoint/2010/main" val="24981982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B286E6-D11A-48BF-B8EF-2ACB7B3F760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165BECE-2451-4CF2-B3AA-FC3681116A4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5A700D7-9675-4C9B-9ABE-D63D6EB3387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CC16E76-EFF3-410E-A9F9-0EE60F3EBFEE}"/>
              </a:ext>
            </a:extLst>
          </p:cNvPr>
          <p:cNvSpPr>
            <a:spLocks noGrp="1"/>
          </p:cNvSpPr>
          <p:nvPr>
            <p:ph type="dt" sz="half" idx="10"/>
          </p:nvPr>
        </p:nvSpPr>
        <p:spPr/>
        <p:txBody>
          <a:bodyPr/>
          <a:lstStyle/>
          <a:p>
            <a:fld id="{1F033DA4-10DA-4C46-A408-DF6FC2C9B768}" type="datetimeFigureOut">
              <a:rPr lang="en-GB" smtClean="0"/>
              <a:t>15/06/2021</a:t>
            </a:fld>
            <a:endParaRPr lang="en-GB"/>
          </a:p>
        </p:txBody>
      </p:sp>
      <p:sp>
        <p:nvSpPr>
          <p:cNvPr id="6" name="Footer Placeholder 5">
            <a:extLst>
              <a:ext uri="{FF2B5EF4-FFF2-40B4-BE49-F238E27FC236}">
                <a16:creationId xmlns:a16="http://schemas.microsoft.com/office/drawing/2014/main" id="{95B6BA04-6B36-4D43-AC13-6018CC10561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9F867B-F5D7-4152-A0D7-1ABFF3234F2E}"/>
              </a:ext>
            </a:extLst>
          </p:cNvPr>
          <p:cNvSpPr>
            <a:spLocks noGrp="1"/>
          </p:cNvSpPr>
          <p:nvPr>
            <p:ph type="sldNum" sz="quarter" idx="12"/>
          </p:nvPr>
        </p:nvSpPr>
        <p:spPr/>
        <p:txBody>
          <a:bodyPr/>
          <a:lstStyle/>
          <a:p>
            <a:fld id="{E246A455-F4E0-4FA2-85F1-373CE26AEF93}" type="slidenum">
              <a:rPr lang="en-GB" smtClean="0"/>
              <a:t>‹#›</a:t>
            </a:fld>
            <a:endParaRPr lang="en-GB"/>
          </a:p>
        </p:txBody>
      </p:sp>
    </p:spTree>
    <p:extLst>
      <p:ext uri="{BB962C8B-B14F-4D97-AF65-F5344CB8AC3E}">
        <p14:creationId xmlns:p14="http://schemas.microsoft.com/office/powerpoint/2010/main" val="1798768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00C0F-CDBF-44EE-A743-B57B1628600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D1D2643-A977-4434-BC48-A3F3220341E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5F9DAE2-6962-41DB-8F37-FCBA86DF87D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54F78C3-CD3A-42C7-876C-1EBCD04A093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3DEDBD8-1EE0-4FBC-8AFE-D391DE09248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D245532-2C4B-4FB7-B981-C511100756B4}"/>
              </a:ext>
            </a:extLst>
          </p:cNvPr>
          <p:cNvSpPr>
            <a:spLocks noGrp="1"/>
          </p:cNvSpPr>
          <p:nvPr>
            <p:ph type="dt" sz="half" idx="10"/>
          </p:nvPr>
        </p:nvSpPr>
        <p:spPr/>
        <p:txBody>
          <a:bodyPr/>
          <a:lstStyle/>
          <a:p>
            <a:fld id="{1F033DA4-10DA-4C46-A408-DF6FC2C9B768}" type="datetimeFigureOut">
              <a:rPr lang="en-GB" smtClean="0"/>
              <a:t>15/06/2021</a:t>
            </a:fld>
            <a:endParaRPr lang="en-GB"/>
          </a:p>
        </p:txBody>
      </p:sp>
      <p:sp>
        <p:nvSpPr>
          <p:cNvPr id="8" name="Footer Placeholder 7">
            <a:extLst>
              <a:ext uri="{FF2B5EF4-FFF2-40B4-BE49-F238E27FC236}">
                <a16:creationId xmlns:a16="http://schemas.microsoft.com/office/drawing/2014/main" id="{FDC4F113-B805-426A-8D69-DE0FCCF00F6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88D0880-7381-40B6-89B6-22687BCC8872}"/>
              </a:ext>
            </a:extLst>
          </p:cNvPr>
          <p:cNvSpPr>
            <a:spLocks noGrp="1"/>
          </p:cNvSpPr>
          <p:nvPr>
            <p:ph type="sldNum" sz="quarter" idx="12"/>
          </p:nvPr>
        </p:nvSpPr>
        <p:spPr/>
        <p:txBody>
          <a:bodyPr/>
          <a:lstStyle/>
          <a:p>
            <a:fld id="{E246A455-F4E0-4FA2-85F1-373CE26AEF93}" type="slidenum">
              <a:rPr lang="en-GB" smtClean="0"/>
              <a:t>‹#›</a:t>
            </a:fld>
            <a:endParaRPr lang="en-GB"/>
          </a:p>
        </p:txBody>
      </p:sp>
    </p:spTree>
    <p:extLst>
      <p:ext uri="{BB962C8B-B14F-4D97-AF65-F5344CB8AC3E}">
        <p14:creationId xmlns:p14="http://schemas.microsoft.com/office/powerpoint/2010/main" val="39395029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63B00-1800-4105-BB6B-4F67F6E47D0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61AB099-22FA-41F1-8863-BB7AA438167F}"/>
              </a:ext>
            </a:extLst>
          </p:cNvPr>
          <p:cNvSpPr>
            <a:spLocks noGrp="1"/>
          </p:cNvSpPr>
          <p:nvPr>
            <p:ph type="dt" sz="half" idx="10"/>
          </p:nvPr>
        </p:nvSpPr>
        <p:spPr/>
        <p:txBody>
          <a:bodyPr/>
          <a:lstStyle/>
          <a:p>
            <a:fld id="{1F033DA4-10DA-4C46-A408-DF6FC2C9B768}" type="datetimeFigureOut">
              <a:rPr lang="en-GB" smtClean="0"/>
              <a:t>15/06/2021</a:t>
            </a:fld>
            <a:endParaRPr lang="en-GB"/>
          </a:p>
        </p:txBody>
      </p:sp>
      <p:sp>
        <p:nvSpPr>
          <p:cNvPr id="4" name="Footer Placeholder 3">
            <a:extLst>
              <a:ext uri="{FF2B5EF4-FFF2-40B4-BE49-F238E27FC236}">
                <a16:creationId xmlns:a16="http://schemas.microsoft.com/office/drawing/2014/main" id="{2C230E88-9A7A-4679-904A-8DBF556A03C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12CAB38-875A-4916-B571-F910A5327293}"/>
              </a:ext>
            </a:extLst>
          </p:cNvPr>
          <p:cNvSpPr>
            <a:spLocks noGrp="1"/>
          </p:cNvSpPr>
          <p:nvPr>
            <p:ph type="sldNum" sz="quarter" idx="12"/>
          </p:nvPr>
        </p:nvSpPr>
        <p:spPr/>
        <p:txBody>
          <a:bodyPr/>
          <a:lstStyle/>
          <a:p>
            <a:fld id="{E246A455-F4E0-4FA2-85F1-373CE26AEF93}" type="slidenum">
              <a:rPr lang="en-GB" smtClean="0"/>
              <a:t>‹#›</a:t>
            </a:fld>
            <a:endParaRPr lang="en-GB"/>
          </a:p>
        </p:txBody>
      </p:sp>
    </p:spTree>
    <p:extLst>
      <p:ext uri="{BB962C8B-B14F-4D97-AF65-F5344CB8AC3E}">
        <p14:creationId xmlns:p14="http://schemas.microsoft.com/office/powerpoint/2010/main" val="12416968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9AC9BBE-6458-45B5-88C6-D7F97EF59CCC}"/>
              </a:ext>
            </a:extLst>
          </p:cNvPr>
          <p:cNvSpPr>
            <a:spLocks noGrp="1"/>
          </p:cNvSpPr>
          <p:nvPr>
            <p:ph type="dt" sz="half" idx="10"/>
          </p:nvPr>
        </p:nvSpPr>
        <p:spPr/>
        <p:txBody>
          <a:bodyPr/>
          <a:lstStyle/>
          <a:p>
            <a:fld id="{1F033DA4-10DA-4C46-A408-DF6FC2C9B768}" type="datetimeFigureOut">
              <a:rPr lang="en-GB" smtClean="0"/>
              <a:t>15/06/2021</a:t>
            </a:fld>
            <a:endParaRPr lang="en-GB"/>
          </a:p>
        </p:txBody>
      </p:sp>
      <p:sp>
        <p:nvSpPr>
          <p:cNvPr id="3" name="Footer Placeholder 2">
            <a:extLst>
              <a:ext uri="{FF2B5EF4-FFF2-40B4-BE49-F238E27FC236}">
                <a16:creationId xmlns:a16="http://schemas.microsoft.com/office/drawing/2014/main" id="{C6BF3428-CD18-463D-A53C-CC1EEB1B08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8D0E71D-DC6C-48F6-A318-2FF2D443D31C}"/>
              </a:ext>
            </a:extLst>
          </p:cNvPr>
          <p:cNvSpPr>
            <a:spLocks noGrp="1"/>
          </p:cNvSpPr>
          <p:nvPr>
            <p:ph type="sldNum" sz="quarter" idx="12"/>
          </p:nvPr>
        </p:nvSpPr>
        <p:spPr/>
        <p:txBody>
          <a:bodyPr/>
          <a:lstStyle/>
          <a:p>
            <a:fld id="{E246A455-F4E0-4FA2-85F1-373CE26AEF93}" type="slidenum">
              <a:rPr lang="en-GB" smtClean="0"/>
              <a:t>‹#›</a:t>
            </a:fld>
            <a:endParaRPr lang="en-GB"/>
          </a:p>
        </p:txBody>
      </p:sp>
    </p:spTree>
    <p:extLst>
      <p:ext uri="{BB962C8B-B14F-4D97-AF65-F5344CB8AC3E}">
        <p14:creationId xmlns:p14="http://schemas.microsoft.com/office/powerpoint/2010/main" val="34931938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73E598-4FAF-4D49-A9FE-8B4F2CE325D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B7859A6-7257-4DA0-BB74-B926A805615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0C7D17B-E815-42E3-B001-E7991B5DDE8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D1BAD71-32EB-43DA-9D8A-6D9081FEB577}"/>
              </a:ext>
            </a:extLst>
          </p:cNvPr>
          <p:cNvSpPr>
            <a:spLocks noGrp="1"/>
          </p:cNvSpPr>
          <p:nvPr>
            <p:ph type="dt" sz="half" idx="10"/>
          </p:nvPr>
        </p:nvSpPr>
        <p:spPr/>
        <p:txBody>
          <a:bodyPr/>
          <a:lstStyle/>
          <a:p>
            <a:fld id="{1F033DA4-10DA-4C46-A408-DF6FC2C9B768}" type="datetimeFigureOut">
              <a:rPr lang="en-GB" smtClean="0"/>
              <a:t>15/06/2021</a:t>
            </a:fld>
            <a:endParaRPr lang="en-GB"/>
          </a:p>
        </p:txBody>
      </p:sp>
      <p:sp>
        <p:nvSpPr>
          <p:cNvPr id="6" name="Footer Placeholder 5">
            <a:extLst>
              <a:ext uri="{FF2B5EF4-FFF2-40B4-BE49-F238E27FC236}">
                <a16:creationId xmlns:a16="http://schemas.microsoft.com/office/drawing/2014/main" id="{D6C7AF14-3A05-4731-BCAB-67C7E3BD334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2B548D8-0B70-46AE-96DF-07BD658BB4BA}"/>
              </a:ext>
            </a:extLst>
          </p:cNvPr>
          <p:cNvSpPr>
            <a:spLocks noGrp="1"/>
          </p:cNvSpPr>
          <p:nvPr>
            <p:ph type="sldNum" sz="quarter" idx="12"/>
          </p:nvPr>
        </p:nvSpPr>
        <p:spPr/>
        <p:txBody>
          <a:bodyPr/>
          <a:lstStyle/>
          <a:p>
            <a:fld id="{E246A455-F4E0-4FA2-85F1-373CE26AEF93}" type="slidenum">
              <a:rPr lang="en-GB" smtClean="0"/>
              <a:t>‹#›</a:t>
            </a:fld>
            <a:endParaRPr lang="en-GB"/>
          </a:p>
        </p:txBody>
      </p:sp>
    </p:spTree>
    <p:extLst>
      <p:ext uri="{BB962C8B-B14F-4D97-AF65-F5344CB8AC3E}">
        <p14:creationId xmlns:p14="http://schemas.microsoft.com/office/powerpoint/2010/main" val="19136215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94861C-455A-4620-8ACB-020CE62F74E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1BBC886-966A-4071-8A91-C46C5CFD44B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CCE9BED-54E5-4422-9DC5-07A8146E0B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51D906-AA72-4BCA-A8C1-C7A3946BE2A7}"/>
              </a:ext>
            </a:extLst>
          </p:cNvPr>
          <p:cNvSpPr>
            <a:spLocks noGrp="1"/>
          </p:cNvSpPr>
          <p:nvPr>
            <p:ph type="dt" sz="half" idx="10"/>
          </p:nvPr>
        </p:nvSpPr>
        <p:spPr/>
        <p:txBody>
          <a:bodyPr/>
          <a:lstStyle/>
          <a:p>
            <a:fld id="{1F033DA4-10DA-4C46-A408-DF6FC2C9B768}" type="datetimeFigureOut">
              <a:rPr lang="en-GB" smtClean="0"/>
              <a:t>15/06/2021</a:t>
            </a:fld>
            <a:endParaRPr lang="en-GB"/>
          </a:p>
        </p:txBody>
      </p:sp>
      <p:sp>
        <p:nvSpPr>
          <p:cNvPr id="6" name="Footer Placeholder 5">
            <a:extLst>
              <a:ext uri="{FF2B5EF4-FFF2-40B4-BE49-F238E27FC236}">
                <a16:creationId xmlns:a16="http://schemas.microsoft.com/office/drawing/2014/main" id="{0B25C0F8-DE1C-4F04-88A0-5EB40121BC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EE3EDE-AECD-42F5-82EF-865C27028566}"/>
              </a:ext>
            </a:extLst>
          </p:cNvPr>
          <p:cNvSpPr>
            <a:spLocks noGrp="1"/>
          </p:cNvSpPr>
          <p:nvPr>
            <p:ph type="sldNum" sz="quarter" idx="12"/>
          </p:nvPr>
        </p:nvSpPr>
        <p:spPr/>
        <p:txBody>
          <a:bodyPr/>
          <a:lstStyle/>
          <a:p>
            <a:fld id="{E246A455-F4E0-4FA2-85F1-373CE26AEF93}" type="slidenum">
              <a:rPr lang="en-GB" smtClean="0"/>
              <a:t>‹#›</a:t>
            </a:fld>
            <a:endParaRPr lang="en-GB"/>
          </a:p>
        </p:txBody>
      </p:sp>
    </p:spTree>
    <p:extLst>
      <p:ext uri="{BB962C8B-B14F-4D97-AF65-F5344CB8AC3E}">
        <p14:creationId xmlns:p14="http://schemas.microsoft.com/office/powerpoint/2010/main" val="9645887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F4CA6-D1F2-4C60-9729-603D47BAE98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7087A72-6FB7-459F-B811-92090B29148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C05C4D-AB7A-4828-B399-D204CD2D7E0C}"/>
              </a:ext>
            </a:extLst>
          </p:cNvPr>
          <p:cNvSpPr>
            <a:spLocks noGrp="1"/>
          </p:cNvSpPr>
          <p:nvPr>
            <p:ph type="dt" sz="half" idx="10"/>
          </p:nvPr>
        </p:nvSpPr>
        <p:spPr/>
        <p:txBody>
          <a:bodyPr/>
          <a:lstStyle/>
          <a:p>
            <a:fld id="{1F033DA4-10DA-4C46-A408-DF6FC2C9B768}" type="datetimeFigureOut">
              <a:rPr lang="en-GB" smtClean="0"/>
              <a:t>15/06/2021</a:t>
            </a:fld>
            <a:endParaRPr lang="en-GB"/>
          </a:p>
        </p:txBody>
      </p:sp>
      <p:sp>
        <p:nvSpPr>
          <p:cNvPr id="5" name="Footer Placeholder 4">
            <a:extLst>
              <a:ext uri="{FF2B5EF4-FFF2-40B4-BE49-F238E27FC236}">
                <a16:creationId xmlns:a16="http://schemas.microsoft.com/office/drawing/2014/main" id="{9642303D-D132-460C-BF7B-2C51488504C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A88328-3572-46E2-A445-4378995D7D9F}"/>
              </a:ext>
            </a:extLst>
          </p:cNvPr>
          <p:cNvSpPr>
            <a:spLocks noGrp="1"/>
          </p:cNvSpPr>
          <p:nvPr>
            <p:ph type="sldNum" sz="quarter" idx="12"/>
          </p:nvPr>
        </p:nvSpPr>
        <p:spPr/>
        <p:txBody>
          <a:bodyPr/>
          <a:lstStyle/>
          <a:p>
            <a:fld id="{E246A455-F4E0-4FA2-85F1-373CE26AEF93}" type="slidenum">
              <a:rPr lang="en-GB" smtClean="0"/>
              <a:t>‹#›</a:t>
            </a:fld>
            <a:endParaRPr lang="en-GB"/>
          </a:p>
        </p:txBody>
      </p:sp>
    </p:spTree>
    <p:extLst>
      <p:ext uri="{BB962C8B-B14F-4D97-AF65-F5344CB8AC3E}">
        <p14:creationId xmlns:p14="http://schemas.microsoft.com/office/powerpoint/2010/main" val="31779988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6A68FF8-C3EE-4578-9BCD-C5F1F571910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91EEE37-125F-458F-814E-A6517C7857E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EDC35CE-8127-497E-A043-92B23F42F951}"/>
              </a:ext>
            </a:extLst>
          </p:cNvPr>
          <p:cNvSpPr>
            <a:spLocks noGrp="1"/>
          </p:cNvSpPr>
          <p:nvPr>
            <p:ph type="dt" sz="half" idx="10"/>
          </p:nvPr>
        </p:nvSpPr>
        <p:spPr/>
        <p:txBody>
          <a:bodyPr/>
          <a:lstStyle/>
          <a:p>
            <a:fld id="{1F033DA4-10DA-4C46-A408-DF6FC2C9B768}" type="datetimeFigureOut">
              <a:rPr lang="en-GB" smtClean="0"/>
              <a:t>15/06/2021</a:t>
            </a:fld>
            <a:endParaRPr lang="en-GB"/>
          </a:p>
        </p:txBody>
      </p:sp>
      <p:sp>
        <p:nvSpPr>
          <p:cNvPr id="5" name="Footer Placeholder 4">
            <a:extLst>
              <a:ext uri="{FF2B5EF4-FFF2-40B4-BE49-F238E27FC236}">
                <a16:creationId xmlns:a16="http://schemas.microsoft.com/office/drawing/2014/main" id="{4F780B4F-5F5C-4921-B9D7-C3F360C08A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23B546-0D22-4D65-86AC-CF15B6B502B1}"/>
              </a:ext>
            </a:extLst>
          </p:cNvPr>
          <p:cNvSpPr>
            <a:spLocks noGrp="1"/>
          </p:cNvSpPr>
          <p:nvPr>
            <p:ph type="sldNum" sz="quarter" idx="12"/>
          </p:nvPr>
        </p:nvSpPr>
        <p:spPr/>
        <p:txBody>
          <a:bodyPr/>
          <a:lstStyle/>
          <a:p>
            <a:fld id="{E246A455-F4E0-4FA2-85F1-373CE26AEF93}" type="slidenum">
              <a:rPr lang="en-GB" smtClean="0"/>
              <a:t>‹#›</a:t>
            </a:fld>
            <a:endParaRPr lang="en-GB"/>
          </a:p>
        </p:txBody>
      </p:sp>
    </p:spTree>
    <p:extLst>
      <p:ext uri="{BB962C8B-B14F-4D97-AF65-F5344CB8AC3E}">
        <p14:creationId xmlns:p14="http://schemas.microsoft.com/office/powerpoint/2010/main" val="35412330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42E65C-7825-42AA-B433-78C76FEE1B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59C9306-0D35-4ED9-90AD-7E0C887006E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1C64F9-0CC5-4AA7-B81D-2633F9DED8D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033DA4-10DA-4C46-A408-DF6FC2C9B768}" type="datetimeFigureOut">
              <a:rPr lang="en-GB" smtClean="0"/>
              <a:t>15/06/2021</a:t>
            </a:fld>
            <a:endParaRPr lang="en-GB"/>
          </a:p>
        </p:txBody>
      </p:sp>
      <p:sp>
        <p:nvSpPr>
          <p:cNvPr id="5" name="Footer Placeholder 4">
            <a:extLst>
              <a:ext uri="{FF2B5EF4-FFF2-40B4-BE49-F238E27FC236}">
                <a16:creationId xmlns:a16="http://schemas.microsoft.com/office/drawing/2014/main" id="{8DC2B376-D4F3-4294-AAD8-0E5ED977C5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25CACB7-E36F-413D-AB02-D107CFBFA0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46A455-F4E0-4FA2-85F1-373CE26AEF93}" type="slidenum">
              <a:rPr lang="en-GB" smtClean="0"/>
              <a:t>‹#›</a:t>
            </a:fld>
            <a:endParaRPr lang="en-GB"/>
          </a:p>
        </p:txBody>
      </p:sp>
    </p:spTree>
    <p:extLst>
      <p:ext uri="{BB962C8B-B14F-4D97-AF65-F5344CB8AC3E}">
        <p14:creationId xmlns:p14="http://schemas.microsoft.com/office/powerpoint/2010/main" val="39855420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twitter.com/Maths4UkPlc" TargetMode="External"/><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hyperlink" Target="https://twitter.com/BuzzardPublish" TargetMode="External"/><Relationship Id="rId4" Type="http://schemas.openxmlformats.org/officeDocument/2006/relationships/hyperlink" Target="https://twitter.com/MaxTheMaths"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C8155-7FFC-4240-868F-9153B19BD815}"/>
              </a:ext>
            </a:extLst>
          </p:cNvPr>
          <p:cNvSpPr>
            <a:spLocks noGrp="1"/>
          </p:cNvSpPr>
          <p:nvPr>
            <p:ph type="ctrTitle"/>
          </p:nvPr>
        </p:nvSpPr>
        <p:spPr>
          <a:xfrm>
            <a:off x="645859" y="640081"/>
            <a:ext cx="3494341" cy="3793488"/>
          </a:xfrm>
          <a:noFill/>
        </p:spPr>
        <p:txBody>
          <a:bodyPr>
            <a:normAutofit/>
          </a:bodyPr>
          <a:lstStyle/>
          <a:p>
            <a:pPr algn="l"/>
            <a:r>
              <a:rPr lang="en-GB" sz="4600" dirty="0"/>
              <a:t>Welcome to Maths at Shrivenham C of E Primary School</a:t>
            </a:r>
          </a:p>
        </p:txBody>
      </p:sp>
      <p:sp>
        <p:nvSpPr>
          <p:cNvPr id="3" name="Subtitle 2">
            <a:extLst>
              <a:ext uri="{FF2B5EF4-FFF2-40B4-BE49-F238E27FC236}">
                <a16:creationId xmlns:a16="http://schemas.microsoft.com/office/drawing/2014/main" id="{85ACB075-6742-405A-8946-44EEE7C0311B}"/>
              </a:ext>
            </a:extLst>
          </p:cNvPr>
          <p:cNvSpPr>
            <a:spLocks noGrp="1"/>
          </p:cNvSpPr>
          <p:nvPr>
            <p:ph type="subTitle" idx="1"/>
          </p:nvPr>
        </p:nvSpPr>
        <p:spPr>
          <a:xfrm>
            <a:off x="645858" y="4571999"/>
            <a:ext cx="3494342" cy="1645921"/>
          </a:xfrm>
          <a:noFill/>
        </p:spPr>
        <p:txBody>
          <a:bodyPr>
            <a:normAutofit/>
          </a:bodyPr>
          <a:lstStyle/>
          <a:p>
            <a:pPr algn="l"/>
            <a:r>
              <a:rPr lang="en-GB" dirty="0"/>
              <a:t>Information evening for parents</a:t>
            </a:r>
          </a:p>
          <a:p>
            <a:pPr algn="l"/>
            <a:r>
              <a:rPr lang="en-GB" dirty="0"/>
              <a:t>17.06.21</a:t>
            </a:r>
          </a:p>
        </p:txBody>
      </p:sp>
      <p:sp>
        <p:nvSpPr>
          <p:cNvPr id="10" name="Rectangle 9">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5926"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75903"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B393B35D-B402-48C5-B709-3A6BEB6A7E23}"/>
              </a:ext>
            </a:extLst>
          </p:cNvPr>
          <p:cNvPicPr>
            <a:picLocks noChangeAspect="1"/>
          </p:cNvPicPr>
          <p:nvPr/>
        </p:nvPicPr>
        <p:blipFill>
          <a:blip r:embed="rId2"/>
          <a:stretch>
            <a:fillRect/>
          </a:stretch>
        </p:blipFill>
        <p:spPr>
          <a:xfrm>
            <a:off x="5540845" y="804672"/>
            <a:ext cx="5736235" cy="5248656"/>
          </a:xfrm>
          <a:prstGeom prst="rect">
            <a:avLst/>
          </a:prstGeom>
          <a:effectLst/>
        </p:spPr>
      </p:pic>
    </p:spTree>
    <p:extLst>
      <p:ext uri="{BB962C8B-B14F-4D97-AF65-F5344CB8AC3E}">
        <p14:creationId xmlns:p14="http://schemas.microsoft.com/office/powerpoint/2010/main" val="12927454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8682E5-536A-4DBB-A14C-F46FC137BB05}"/>
              </a:ext>
            </a:extLst>
          </p:cNvPr>
          <p:cNvSpPr txBox="1"/>
          <p:nvPr/>
        </p:nvSpPr>
        <p:spPr>
          <a:xfrm>
            <a:off x="1237957" y="773723"/>
            <a:ext cx="5120640" cy="6032421"/>
          </a:xfrm>
          <a:prstGeom prst="rect">
            <a:avLst/>
          </a:prstGeom>
          <a:noFill/>
        </p:spPr>
        <p:txBody>
          <a:bodyPr wrap="square" rtlCol="0">
            <a:spAutoFit/>
          </a:bodyPr>
          <a:lstStyle/>
          <a:p>
            <a:r>
              <a:rPr lang="en-GB" sz="3200" dirty="0">
                <a:latin typeface="Comic Sans MS" panose="030F0702030302020204" pitchFamily="66" charset="0"/>
              </a:rPr>
              <a:t>Aims for todays meeting:</a:t>
            </a:r>
          </a:p>
          <a:p>
            <a:endParaRPr lang="en-GB" sz="2800" dirty="0">
              <a:latin typeface="Comic Sans MS" panose="030F0702030302020204" pitchFamily="66" charset="0"/>
            </a:endParaRPr>
          </a:p>
          <a:p>
            <a:pPr marL="285750" indent="-285750">
              <a:buFont typeface="Arial" panose="020B0604020202020204" pitchFamily="34" charset="0"/>
              <a:buChar char="•"/>
            </a:pPr>
            <a:r>
              <a:rPr lang="en-GB" sz="2800" dirty="0">
                <a:latin typeface="Comic Sans MS" panose="030F0702030302020204" pitchFamily="66" charset="0"/>
              </a:rPr>
              <a:t>Introduce Can Do Maths</a:t>
            </a:r>
          </a:p>
          <a:p>
            <a:pPr marL="285750" indent="-285750">
              <a:buFont typeface="Arial" panose="020B0604020202020204" pitchFamily="34" charset="0"/>
              <a:buChar char="•"/>
            </a:pPr>
            <a:r>
              <a:rPr lang="en-GB" sz="2800" dirty="0">
                <a:latin typeface="Comic Sans MS" panose="030F0702030302020204" pitchFamily="66" charset="0"/>
              </a:rPr>
              <a:t>Our Intent</a:t>
            </a:r>
          </a:p>
          <a:p>
            <a:pPr marL="285750" indent="-285750">
              <a:buFont typeface="Arial" panose="020B0604020202020204" pitchFamily="34" charset="0"/>
              <a:buChar char="•"/>
            </a:pPr>
            <a:r>
              <a:rPr lang="en-GB" sz="2800" dirty="0">
                <a:latin typeface="Comic Sans MS" panose="030F0702030302020204" pitchFamily="66" charset="0"/>
              </a:rPr>
              <a:t>How do we teach it</a:t>
            </a:r>
          </a:p>
          <a:p>
            <a:pPr marL="285750" indent="-285750">
              <a:buFont typeface="Arial" panose="020B0604020202020204" pitchFamily="34" charset="0"/>
              <a:buChar char="•"/>
            </a:pPr>
            <a:r>
              <a:rPr lang="en-GB" sz="2800" dirty="0">
                <a:latin typeface="Comic Sans MS" panose="030F0702030302020204" pitchFamily="66" charset="0"/>
              </a:rPr>
              <a:t>What a typical lesson looks like</a:t>
            </a:r>
          </a:p>
          <a:p>
            <a:pPr marL="285750" indent="-285750">
              <a:buFont typeface="Arial" panose="020B0604020202020204" pitchFamily="34" charset="0"/>
              <a:buChar char="•"/>
            </a:pPr>
            <a:r>
              <a:rPr lang="en-GB" sz="2800" dirty="0">
                <a:latin typeface="Comic Sans MS" panose="030F0702030302020204" pitchFamily="66" charset="0"/>
              </a:rPr>
              <a:t>The calculation policy</a:t>
            </a:r>
          </a:p>
          <a:p>
            <a:pPr marL="285750" indent="-285750">
              <a:buFont typeface="Arial" panose="020B0604020202020204" pitchFamily="34" charset="0"/>
              <a:buChar char="•"/>
            </a:pPr>
            <a:r>
              <a:rPr lang="en-GB" sz="2800" dirty="0">
                <a:latin typeface="Comic Sans MS" panose="030F0702030302020204" pitchFamily="66" charset="0"/>
              </a:rPr>
              <a:t>The curriculum map</a:t>
            </a:r>
          </a:p>
          <a:p>
            <a:pPr marL="285750" indent="-285750">
              <a:buFont typeface="Arial" panose="020B0604020202020204" pitchFamily="34" charset="0"/>
              <a:buChar char="•"/>
            </a:pPr>
            <a:r>
              <a:rPr lang="en-GB" sz="2800" dirty="0">
                <a:latin typeface="Comic Sans MS" panose="030F0702030302020204" pitchFamily="66" charset="0"/>
              </a:rPr>
              <a:t>How you can support your child</a:t>
            </a:r>
          </a:p>
          <a:p>
            <a:pPr marL="285750" indent="-285750">
              <a:buFont typeface="Arial" panose="020B0604020202020204" pitchFamily="34" charset="0"/>
              <a:buChar char="•"/>
            </a:pPr>
            <a:r>
              <a:rPr lang="en-GB" sz="2800" dirty="0">
                <a:latin typeface="Comic Sans MS" panose="030F0702030302020204" pitchFamily="66" charset="0"/>
              </a:rPr>
              <a:t>How we assess</a:t>
            </a:r>
          </a:p>
          <a:p>
            <a:pPr marL="285750" indent="-285750">
              <a:buFont typeface="Arial" panose="020B0604020202020204" pitchFamily="34" charset="0"/>
              <a:buChar char="•"/>
            </a:pPr>
            <a:r>
              <a:rPr lang="en-GB" sz="2800" dirty="0">
                <a:latin typeface="Comic Sans MS" panose="030F0702030302020204" pitchFamily="66" charset="0"/>
              </a:rPr>
              <a:t>Any questions</a:t>
            </a:r>
          </a:p>
          <a:p>
            <a:endParaRPr lang="en-GB" dirty="0"/>
          </a:p>
        </p:txBody>
      </p:sp>
      <p:pic>
        <p:nvPicPr>
          <p:cNvPr id="4" name="Picture 3">
            <a:extLst>
              <a:ext uri="{FF2B5EF4-FFF2-40B4-BE49-F238E27FC236}">
                <a16:creationId xmlns:a16="http://schemas.microsoft.com/office/drawing/2014/main" id="{C7AB5A9E-490F-4491-82DF-1E6E958C030B}"/>
              </a:ext>
            </a:extLst>
          </p:cNvPr>
          <p:cNvPicPr>
            <a:picLocks noChangeAspect="1"/>
          </p:cNvPicPr>
          <p:nvPr/>
        </p:nvPicPr>
        <p:blipFill>
          <a:blip r:embed="rId2"/>
          <a:stretch>
            <a:fillRect/>
          </a:stretch>
        </p:blipFill>
        <p:spPr>
          <a:xfrm>
            <a:off x="7058791" y="1326350"/>
            <a:ext cx="3140286" cy="3934593"/>
          </a:xfrm>
          <a:prstGeom prst="rect">
            <a:avLst/>
          </a:prstGeom>
        </p:spPr>
      </p:pic>
    </p:spTree>
    <p:extLst>
      <p:ext uri="{BB962C8B-B14F-4D97-AF65-F5344CB8AC3E}">
        <p14:creationId xmlns:p14="http://schemas.microsoft.com/office/powerpoint/2010/main" val="396876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0B5A5C-7CAC-4363-8349-EDFF95B4FBCC}"/>
              </a:ext>
            </a:extLst>
          </p:cNvPr>
          <p:cNvSpPr txBox="1"/>
          <p:nvPr/>
        </p:nvSpPr>
        <p:spPr>
          <a:xfrm>
            <a:off x="1237957" y="675249"/>
            <a:ext cx="6780628" cy="4832092"/>
          </a:xfrm>
          <a:prstGeom prst="rect">
            <a:avLst/>
          </a:prstGeom>
          <a:noFill/>
        </p:spPr>
        <p:txBody>
          <a:bodyPr wrap="square" rtlCol="0">
            <a:spAutoFit/>
          </a:bodyPr>
          <a:lstStyle/>
          <a:p>
            <a:r>
              <a:rPr lang="en-GB" sz="2800" dirty="0">
                <a:latin typeface="Comic Sans MS" panose="030F0702030302020204" pitchFamily="66" charset="0"/>
              </a:rPr>
              <a:t>What is Can Do Maths?</a:t>
            </a:r>
          </a:p>
          <a:p>
            <a:endParaRPr lang="en-GB" sz="2800" dirty="0">
              <a:latin typeface="Comic Sans MS" panose="030F0702030302020204" pitchFamily="66" charset="0"/>
            </a:endParaRPr>
          </a:p>
          <a:p>
            <a:r>
              <a:rPr lang="en-GB" sz="2800" dirty="0">
                <a:latin typeface="Comic Sans MS" panose="030F0702030302020204" pitchFamily="66" charset="0"/>
              </a:rPr>
              <a:t>Can Do Maths was created by  three </a:t>
            </a:r>
          </a:p>
          <a:p>
            <a:r>
              <a:rPr lang="en-GB" sz="2800" dirty="0">
                <a:latin typeface="Comic Sans MS" panose="030F0702030302020204" pitchFamily="66" charset="0"/>
              </a:rPr>
              <a:t>Maths teaching specialists. They all saw that too many children believed that they were ‘no good’ at maths. They wanted to change this whole mindset and show ALL children that they CAN do Maths.</a:t>
            </a:r>
          </a:p>
          <a:p>
            <a:endParaRPr lang="en-GB" sz="2800" dirty="0">
              <a:latin typeface="Comic Sans MS" panose="030F0702030302020204" pitchFamily="66" charset="0"/>
            </a:endParaRPr>
          </a:p>
          <a:p>
            <a:endParaRPr lang="en-GB" sz="2800" dirty="0">
              <a:latin typeface="Comic Sans MS" panose="030F0702030302020204" pitchFamily="66" charset="0"/>
            </a:endParaRPr>
          </a:p>
        </p:txBody>
      </p:sp>
      <p:pic>
        <p:nvPicPr>
          <p:cNvPr id="6" name="Picture 5">
            <a:extLst>
              <a:ext uri="{FF2B5EF4-FFF2-40B4-BE49-F238E27FC236}">
                <a16:creationId xmlns:a16="http://schemas.microsoft.com/office/drawing/2014/main" id="{B74208A2-786F-49F1-A3B7-192F6268C766}"/>
              </a:ext>
            </a:extLst>
          </p:cNvPr>
          <p:cNvPicPr>
            <a:picLocks noChangeAspect="1"/>
          </p:cNvPicPr>
          <p:nvPr/>
        </p:nvPicPr>
        <p:blipFill>
          <a:blip r:embed="rId2"/>
          <a:stretch>
            <a:fillRect/>
          </a:stretch>
        </p:blipFill>
        <p:spPr>
          <a:xfrm>
            <a:off x="7916909" y="174239"/>
            <a:ext cx="2829320" cy="3077004"/>
          </a:xfrm>
          <a:prstGeom prst="rect">
            <a:avLst/>
          </a:prstGeom>
        </p:spPr>
      </p:pic>
      <p:sp>
        <p:nvSpPr>
          <p:cNvPr id="7" name="TextBox 6">
            <a:extLst>
              <a:ext uri="{FF2B5EF4-FFF2-40B4-BE49-F238E27FC236}">
                <a16:creationId xmlns:a16="http://schemas.microsoft.com/office/drawing/2014/main" id="{BD0C92F5-BFEF-49A9-9F2B-D8E1EAFF1EA0}"/>
              </a:ext>
            </a:extLst>
          </p:cNvPr>
          <p:cNvSpPr txBox="1"/>
          <p:nvPr/>
        </p:nvSpPr>
        <p:spPr>
          <a:xfrm>
            <a:off x="1237957" y="4744278"/>
            <a:ext cx="10596234" cy="1169551"/>
          </a:xfrm>
          <a:prstGeom prst="rect">
            <a:avLst/>
          </a:prstGeom>
          <a:noFill/>
        </p:spPr>
        <p:txBody>
          <a:bodyPr wrap="square" rtlCol="0">
            <a:spAutoFit/>
          </a:bodyPr>
          <a:lstStyle/>
          <a:p>
            <a:r>
              <a:rPr lang="en-GB" dirty="0">
                <a:solidFill>
                  <a:srgbClr val="333333"/>
                </a:solidFill>
                <a:latin typeface="Comic Sans MS" panose="030F0702030302020204" pitchFamily="66" charset="0"/>
              </a:rPr>
              <a:t>Can Do Maths was devised by </a:t>
            </a:r>
            <a:r>
              <a:rPr lang="en-GB" sz="1800" b="0" i="0" dirty="0">
                <a:solidFill>
                  <a:srgbClr val="333333"/>
                </a:solidFill>
                <a:effectLst/>
                <a:latin typeface="Comic Sans MS" panose="030F0702030302020204" pitchFamily="66" charset="0"/>
              </a:rPr>
              <a:t>Dave Bowman (</a:t>
            </a:r>
            <a:r>
              <a:rPr lang="en-GB" sz="1800" b="0" i="0" u="none" strike="noStrike" dirty="0">
                <a:solidFill>
                  <a:srgbClr val="337AB7"/>
                </a:solidFill>
                <a:effectLst/>
                <a:latin typeface="Comic Sans MS" panose="030F0702030302020204" pitchFamily="66" charset="0"/>
                <a:hlinkClick r:id="rId3"/>
              </a:rPr>
              <a:t>@Maths4UkPLC</a:t>
            </a:r>
            <a:r>
              <a:rPr lang="en-GB" sz="1800" b="0" i="0" dirty="0">
                <a:solidFill>
                  <a:srgbClr val="333333"/>
                </a:solidFill>
                <a:effectLst/>
                <a:latin typeface="Comic Sans MS" panose="030F0702030302020204" pitchFamily="66" charset="0"/>
              </a:rPr>
              <a:t>), Steve Lomax (</a:t>
            </a:r>
            <a:r>
              <a:rPr lang="en-GB" sz="1800" b="0" i="0" u="sng" dirty="0">
                <a:solidFill>
                  <a:srgbClr val="23527C"/>
                </a:solidFill>
                <a:effectLst/>
                <a:latin typeface="Comic Sans MS" panose="030F0702030302020204" pitchFamily="66" charset="0"/>
                <a:hlinkClick r:id="rId4"/>
              </a:rPr>
              <a:t>@MaxTheMaths</a:t>
            </a:r>
            <a:r>
              <a:rPr lang="en-GB" sz="1800" b="0" i="0" dirty="0">
                <a:solidFill>
                  <a:srgbClr val="333333"/>
                </a:solidFill>
                <a:effectLst/>
                <a:latin typeface="Comic Sans MS" panose="030F0702030302020204" pitchFamily="66" charset="0"/>
              </a:rPr>
              <a:t>) and Liz Hopkins (</a:t>
            </a:r>
            <a:r>
              <a:rPr lang="en-GB" sz="1800" b="0" i="0" u="none" strike="noStrike" dirty="0">
                <a:solidFill>
                  <a:srgbClr val="337AB7"/>
                </a:solidFill>
                <a:effectLst/>
                <a:latin typeface="Comic Sans MS" panose="030F0702030302020204" pitchFamily="66" charset="0"/>
                <a:hlinkClick r:id="rId5"/>
              </a:rPr>
              <a:t>@BuzzardPublish</a:t>
            </a:r>
            <a:r>
              <a:rPr lang="en-GB" sz="1800" b="0" i="0" dirty="0">
                <a:solidFill>
                  <a:srgbClr val="333333"/>
                </a:solidFill>
                <a:effectLst/>
                <a:latin typeface="Comic Sans MS" panose="030F0702030302020204" pitchFamily="66" charset="0"/>
              </a:rPr>
              <a:t>)</a:t>
            </a:r>
            <a:endParaRPr lang="en-GB" sz="1800" dirty="0">
              <a:latin typeface="Comic Sans MS" panose="030F0702030302020204" pitchFamily="66" charset="0"/>
            </a:endParaRPr>
          </a:p>
          <a:p>
            <a:endParaRPr lang="en-GB" sz="1600" dirty="0">
              <a:latin typeface="Comic Sans MS" panose="030F0702030302020204" pitchFamily="66" charset="0"/>
            </a:endParaRPr>
          </a:p>
          <a:p>
            <a:r>
              <a:rPr lang="en-GB" sz="1800" b="1" dirty="0">
                <a:solidFill>
                  <a:srgbClr val="002060"/>
                </a:solidFill>
                <a:latin typeface="Comic Sans MS" panose="030F0702030302020204" pitchFamily="66" charset="0"/>
              </a:rPr>
              <a:t>https://www.candomaths.org/</a:t>
            </a:r>
          </a:p>
        </p:txBody>
      </p:sp>
    </p:spTree>
    <p:extLst>
      <p:ext uri="{BB962C8B-B14F-4D97-AF65-F5344CB8AC3E}">
        <p14:creationId xmlns:p14="http://schemas.microsoft.com/office/powerpoint/2010/main" val="10846476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1">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5614C7C0-FA1D-4105-8345-1DF76F9870A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2753" y="703679"/>
            <a:ext cx="753718" cy="1016562"/>
            <a:chOff x="422753" y="703679"/>
            <a:chExt cx="753718" cy="1016562"/>
          </a:xfrm>
        </p:grpSpPr>
        <p:sp>
          <p:nvSpPr>
            <p:cNvPr id="15"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16"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grpSp>
      <p:pic>
        <p:nvPicPr>
          <p:cNvPr id="5" name="Picture 4">
            <a:extLst>
              <a:ext uri="{FF2B5EF4-FFF2-40B4-BE49-F238E27FC236}">
                <a16:creationId xmlns:a16="http://schemas.microsoft.com/office/drawing/2014/main" id="{CCB0651F-E733-4632-BBA2-B95D623F41DB}"/>
              </a:ext>
            </a:extLst>
          </p:cNvPr>
          <p:cNvPicPr>
            <a:picLocks noChangeAspect="1"/>
          </p:cNvPicPr>
          <p:nvPr/>
        </p:nvPicPr>
        <p:blipFill>
          <a:blip r:embed="rId2"/>
          <a:stretch>
            <a:fillRect/>
          </a:stretch>
        </p:blipFill>
        <p:spPr>
          <a:xfrm>
            <a:off x="1217770" y="1751065"/>
            <a:ext cx="3952579" cy="3348362"/>
          </a:xfrm>
          <a:prstGeom prst="rect">
            <a:avLst/>
          </a:prstGeom>
        </p:spPr>
      </p:pic>
      <p:sp>
        <p:nvSpPr>
          <p:cNvPr id="3" name="TextBox 2">
            <a:extLst>
              <a:ext uri="{FF2B5EF4-FFF2-40B4-BE49-F238E27FC236}">
                <a16:creationId xmlns:a16="http://schemas.microsoft.com/office/drawing/2014/main" id="{17119448-14E1-4955-95DB-E2D87C276291}"/>
              </a:ext>
            </a:extLst>
          </p:cNvPr>
          <p:cNvSpPr txBox="1"/>
          <p:nvPr/>
        </p:nvSpPr>
        <p:spPr>
          <a:xfrm>
            <a:off x="6695359" y="511373"/>
            <a:ext cx="4887040" cy="3954609"/>
          </a:xfrm>
          <a:prstGeom prst="rect">
            <a:avLst/>
          </a:prstGeom>
        </p:spPr>
        <p:txBody>
          <a:bodyPr vert="horz" lIns="91440" tIns="45720" rIns="91440" bIns="45720" rtlCol="0" anchor="t">
            <a:normAutofit/>
          </a:bodyPr>
          <a:lstStyle/>
          <a:p>
            <a:pPr>
              <a:lnSpc>
                <a:spcPct val="90000"/>
              </a:lnSpc>
              <a:spcAft>
                <a:spcPts val="600"/>
              </a:spcAft>
            </a:pPr>
            <a:r>
              <a:rPr lang="en-US" sz="2800" b="1" i="1" dirty="0">
                <a:solidFill>
                  <a:schemeClr val="tx1">
                    <a:alpha val="80000"/>
                  </a:schemeClr>
                </a:solidFill>
                <a:latin typeface="Comic Sans MS" panose="030F0702030302020204" pitchFamily="66" charset="0"/>
              </a:rPr>
              <a:t>What are the principles?</a:t>
            </a:r>
          </a:p>
          <a:p>
            <a:pPr indent="-228600">
              <a:lnSpc>
                <a:spcPct val="90000"/>
              </a:lnSpc>
              <a:spcAft>
                <a:spcPts val="600"/>
              </a:spcAft>
              <a:buFont typeface="Arial" panose="020B0604020202020204" pitchFamily="34" charset="0"/>
              <a:buChar char="•"/>
            </a:pPr>
            <a:endParaRPr lang="en-US" sz="2000" dirty="0">
              <a:solidFill>
                <a:schemeClr val="tx1">
                  <a:alpha val="80000"/>
                </a:schemeClr>
              </a:solidFill>
              <a:latin typeface="Comic Sans MS" panose="030F0702030302020204" pitchFamily="66" charset="0"/>
            </a:endParaRPr>
          </a:p>
          <a:p>
            <a:pPr indent="-228600">
              <a:lnSpc>
                <a:spcPct val="90000"/>
              </a:lnSpc>
              <a:spcAft>
                <a:spcPts val="600"/>
              </a:spcAft>
              <a:buFont typeface="Arial" panose="020B0604020202020204" pitchFamily="34" charset="0"/>
              <a:buChar char="•"/>
            </a:pPr>
            <a:r>
              <a:rPr lang="en-US" sz="2800" dirty="0">
                <a:solidFill>
                  <a:schemeClr val="tx1">
                    <a:alpha val="80000"/>
                  </a:schemeClr>
                </a:solidFill>
                <a:latin typeface="Comic Sans MS" panose="030F0702030302020204" pitchFamily="66" charset="0"/>
              </a:rPr>
              <a:t>Teaching for understanding</a:t>
            </a:r>
          </a:p>
          <a:p>
            <a:pPr indent="-228600">
              <a:lnSpc>
                <a:spcPct val="90000"/>
              </a:lnSpc>
              <a:spcAft>
                <a:spcPts val="600"/>
              </a:spcAft>
              <a:buFont typeface="Arial" panose="020B0604020202020204" pitchFamily="34" charset="0"/>
              <a:buChar char="•"/>
            </a:pPr>
            <a:endParaRPr lang="en-US" sz="2800" dirty="0">
              <a:solidFill>
                <a:schemeClr val="tx1">
                  <a:alpha val="80000"/>
                </a:schemeClr>
              </a:solidFill>
              <a:latin typeface="Comic Sans MS" panose="030F0702030302020204" pitchFamily="66" charset="0"/>
            </a:endParaRPr>
          </a:p>
          <a:p>
            <a:pPr indent="-228600">
              <a:lnSpc>
                <a:spcPct val="90000"/>
              </a:lnSpc>
              <a:spcAft>
                <a:spcPts val="600"/>
              </a:spcAft>
              <a:buFont typeface="Arial" panose="020B0604020202020204" pitchFamily="34" charset="0"/>
              <a:buChar char="•"/>
            </a:pPr>
            <a:r>
              <a:rPr lang="en-US" sz="2800" dirty="0">
                <a:solidFill>
                  <a:schemeClr val="tx1">
                    <a:alpha val="80000"/>
                  </a:schemeClr>
                </a:solidFill>
                <a:latin typeface="Comic Sans MS" panose="030F0702030302020204" pitchFamily="66" charset="0"/>
              </a:rPr>
              <a:t>Belief</a:t>
            </a:r>
          </a:p>
          <a:p>
            <a:pPr>
              <a:lnSpc>
                <a:spcPct val="90000"/>
              </a:lnSpc>
              <a:spcAft>
                <a:spcPts val="600"/>
              </a:spcAft>
            </a:pPr>
            <a:endParaRPr lang="en-US" sz="2800" dirty="0">
              <a:solidFill>
                <a:schemeClr val="tx1">
                  <a:alpha val="80000"/>
                </a:schemeClr>
              </a:solidFill>
              <a:latin typeface="Comic Sans MS" panose="030F0702030302020204" pitchFamily="66" charset="0"/>
            </a:endParaRPr>
          </a:p>
          <a:p>
            <a:pPr indent="-228600">
              <a:lnSpc>
                <a:spcPct val="90000"/>
              </a:lnSpc>
              <a:spcAft>
                <a:spcPts val="600"/>
              </a:spcAft>
              <a:buFont typeface="Arial" panose="020B0604020202020204" pitchFamily="34" charset="0"/>
              <a:buChar char="•"/>
            </a:pPr>
            <a:r>
              <a:rPr lang="en-US" sz="2800" dirty="0">
                <a:solidFill>
                  <a:schemeClr val="tx1">
                    <a:alpha val="80000"/>
                  </a:schemeClr>
                </a:solidFill>
                <a:latin typeface="Comic Sans MS" panose="030F0702030302020204" pitchFamily="66" charset="0"/>
              </a:rPr>
              <a:t>Hard work</a:t>
            </a:r>
          </a:p>
        </p:txBody>
      </p:sp>
      <p:sp>
        <p:nvSpPr>
          <p:cNvPr id="18"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20" name="Straight Connector 19">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47BEEEEF-8FE0-4452-9E89-43B99FEACB33}"/>
              </a:ext>
            </a:extLst>
          </p:cNvPr>
          <p:cNvSpPr txBox="1"/>
          <p:nvPr/>
        </p:nvSpPr>
        <p:spPr>
          <a:xfrm>
            <a:off x="609600" y="808383"/>
            <a:ext cx="5897217" cy="5526156"/>
          </a:xfrm>
          <a:prstGeom prst="rect">
            <a:avLst/>
          </a:prstGeom>
          <a:noFill/>
        </p:spPr>
        <p:txBody>
          <a:bodyPr wrap="square" rtlCol="0">
            <a:spAutoFit/>
          </a:bodyPr>
          <a:lstStyle/>
          <a:p>
            <a:endParaRPr lang="en-GB" dirty="0"/>
          </a:p>
        </p:txBody>
      </p:sp>
      <p:sp>
        <p:nvSpPr>
          <p:cNvPr id="6" name="Rectangle 5">
            <a:extLst>
              <a:ext uri="{FF2B5EF4-FFF2-40B4-BE49-F238E27FC236}">
                <a16:creationId xmlns:a16="http://schemas.microsoft.com/office/drawing/2014/main" id="{A827691F-B939-4469-B995-0F95C90DD873}"/>
              </a:ext>
            </a:extLst>
          </p:cNvPr>
          <p:cNvSpPr/>
          <p:nvPr/>
        </p:nvSpPr>
        <p:spPr>
          <a:xfrm>
            <a:off x="4730720" y="4684542"/>
            <a:ext cx="439629" cy="4148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EB3D95FB-5E49-418E-B989-7B36C65C4584}"/>
              </a:ext>
            </a:extLst>
          </p:cNvPr>
          <p:cNvSpPr/>
          <p:nvPr/>
        </p:nvSpPr>
        <p:spPr>
          <a:xfrm>
            <a:off x="1217770" y="4684542"/>
            <a:ext cx="1180873" cy="4148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03326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AD45CE6-A451-474C-BDA6-4481B7F693A7}"/>
              </a:ext>
            </a:extLst>
          </p:cNvPr>
          <p:cNvPicPr>
            <a:picLocks noChangeAspect="1"/>
          </p:cNvPicPr>
          <p:nvPr/>
        </p:nvPicPr>
        <p:blipFill>
          <a:blip r:embed="rId2"/>
          <a:stretch>
            <a:fillRect/>
          </a:stretch>
        </p:blipFill>
        <p:spPr>
          <a:xfrm>
            <a:off x="5739692" y="1064205"/>
            <a:ext cx="5191850" cy="4544059"/>
          </a:xfrm>
          <a:prstGeom prst="rect">
            <a:avLst/>
          </a:prstGeom>
        </p:spPr>
      </p:pic>
      <p:sp>
        <p:nvSpPr>
          <p:cNvPr id="6" name="TextBox 5">
            <a:extLst>
              <a:ext uri="{FF2B5EF4-FFF2-40B4-BE49-F238E27FC236}">
                <a16:creationId xmlns:a16="http://schemas.microsoft.com/office/drawing/2014/main" id="{18D1B0C6-4EB0-4EEC-B706-5234BBCD862A}"/>
              </a:ext>
            </a:extLst>
          </p:cNvPr>
          <p:cNvSpPr txBox="1"/>
          <p:nvPr/>
        </p:nvSpPr>
        <p:spPr>
          <a:xfrm>
            <a:off x="1099930" y="1064205"/>
            <a:ext cx="4639762" cy="3508653"/>
          </a:xfrm>
          <a:prstGeom prst="rect">
            <a:avLst/>
          </a:prstGeom>
          <a:noFill/>
        </p:spPr>
        <p:txBody>
          <a:bodyPr wrap="square" rtlCol="0">
            <a:spAutoFit/>
          </a:bodyPr>
          <a:lstStyle/>
          <a:p>
            <a:r>
              <a:rPr lang="en-GB" sz="3200" dirty="0">
                <a:latin typeface="Comic Sans MS" panose="030F0702030302020204" pitchFamily="66" charset="0"/>
              </a:rPr>
              <a:t>Meet the characters</a:t>
            </a:r>
          </a:p>
          <a:p>
            <a:endParaRPr lang="en-GB" sz="3200" dirty="0">
              <a:latin typeface="Comic Sans MS" panose="030F0702030302020204" pitchFamily="66" charset="0"/>
            </a:endParaRPr>
          </a:p>
          <a:p>
            <a:endParaRPr lang="en-GB" dirty="0"/>
          </a:p>
          <a:p>
            <a:r>
              <a:rPr lang="en-GB" sz="2800" dirty="0">
                <a:latin typeface="Comic Sans MS" panose="030F0702030302020204" pitchFamily="66" charset="0"/>
              </a:rPr>
              <a:t>Colin the Caribou</a:t>
            </a:r>
          </a:p>
          <a:p>
            <a:endParaRPr lang="en-GB" sz="2800" dirty="0">
              <a:latin typeface="Comic Sans MS" panose="030F0702030302020204" pitchFamily="66" charset="0"/>
            </a:endParaRPr>
          </a:p>
          <a:p>
            <a:r>
              <a:rPr lang="en-GB" sz="2800" dirty="0">
                <a:latin typeface="Comic Sans MS" panose="030F0702030302020204" pitchFamily="66" charset="0"/>
              </a:rPr>
              <a:t>Coco the cockatoo</a:t>
            </a:r>
          </a:p>
          <a:p>
            <a:endParaRPr lang="en-GB" sz="2800" dirty="0">
              <a:latin typeface="Comic Sans MS" panose="030F0702030302020204" pitchFamily="66" charset="0"/>
            </a:endParaRPr>
          </a:p>
          <a:p>
            <a:r>
              <a:rPr lang="en-GB" sz="2800" dirty="0" err="1">
                <a:latin typeface="Comic Sans MS" panose="030F0702030302020204" pitchFamily="66" charset="0"/>
              </a:rPr>
              <a:t>KeepitUpuppy</a:t>
            </a:r>
            <a:endParaRPr lang="en-GB" sz="2800" dirty="0">
              <a:latin typeface="Comic Sans MS" panose="030F0702030302020204" pitchFamily="66" charset="0"/>
            </a:endParaRPr>
          </a:p>
        </p:txBody>
      </p:sp>
    </p:spTree>
    <p:extLst>
      <p:ext uri="{BB962C8B-B14F-4D97-AF65-F5344CB8AC3E}">
        <p14:creationId xmlns:p14="http://schemas.microsoft.com/office/powerpoint/2010/main" val="1441312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0C1EC23-95DA-4F53-97F6-66D16373029C}"/>
              </a:ext>
            </a:extLst>
          </p:cNvPr>
          <p:cNvSpPr txBox="1"/>
          <p:nvPr/>
        </p:nvSpPr>
        <p:spPr>
          <a:xfrm>
            <a:off x="645859" y="640081"/>
            <a:ext cx="3494341" cy="5071402"/>
          </a:xfrm>
          <a:prstGeom prst="rect">
            <a:avLst/>
          </a:prstGeom>
          <a:noFill/>
        </p:spPr>
        <p:txBody>
          <a:bodyPr vert="horz" lIns="91440" tIns="45720" rIns="91440" bIns="45720" rtlCol="0" anchor="b">
            <a:normAutofit fontScale="92500" lnSpcReduction="20000"/>
          </a:bodyPr>
          <a:lstStyle/>
          <a:p>
            <a:pPr>
              <a:lnSpc>
                <a:spcPct val="90000"/>
              </a:lnSpc>
              <a:spcBef>
                <a:spcPct val="0"/>
              </a:spcBef>
              <a:spcAft>
                <a:spcPts val="600"/>
              </a:spcAft>
            </a:pPr>
            <a:r>
              <a:rPr lang="en-US" sz="4600" kern="1200" dirty="0">
                <a:solidFill>
                  <a:schemeClr val="tx1"/>
                </a:solidFill>
                <a:latin typeface="Comic Sans MS" panose="030F0702030302020204" pitchFamily="66" charset="0"/>
                <a:ea typeface="+mj-ea"/>
                <a:cs typeface="+mj-cs"/>
              </a:rPr>
              <a:t>Our vision and intent for </a:t>
            </a:r>
            <a:r>
              <a:rPr lang="en-US" sz="4600" kern="1200" dirty="0" err="1">
                <a:solidFill>
                  <a:schemeClr val="tx1"/>
                </a:solidFill>
                <a:latin typeface="Comic Sans MS" panose="030F0702030302020204" pitchFamily="66" charset="0"/>
                <a:ea typeface="+mj-ea"/>
                <a:cs typeface="+mj-cs"/>
              </a:rPr>
              <a:t>Maths</a:t>
            </a:r>
            <a:r>
              <a:rPr lang="en-US" sz="4600" kern="1200" dirty="0">
                <a:solidFill>
                  <a:schemeClr val="tx1"/>
                </a:solidFill>
                <a:latin typeface="Comic Sans MS" panose="030F0702030302020204" pitchFamily="66" charset="0"/>
                <a:ea typeface="+mj-ea"/>
                <a:cs typeface="+mj-cs"/>
              </a:rPr>
              <a:t> at Shrivenham C of E School</a:t>
            </a:r>
          </a:p>
          <a:p>
            <a:pPr>
              <a:lnSpc>
                <a:spcPct val="90000"/>
              </a:lnSpc>
              <a:spcBef>
                <a:spcPct val="0"/>
              </a:spcBef>
              <a:spcAft>
                <a:spcPts val="600"/>
              </a:spcAft>
            </a:pPr>
            <a:endParaRPr lang="en-US" sz="4600" dirty="0">
              <a:latin typeface="Comic Sans MS" panose="030F0702030302020204" pitchFamily="66" charset="0"/>
              <a:ea typeface="+mj-ea"/>
              <a:cs typeface="+mj-cs"/>
            </a:endParaRPr>
          </a:p>
          <a:p>
            <a:pPr>
              <a:lnSpc>
                <a:spcPct val="90000"/>
              </a:lnSpc>
              <a:spcBef>
                <a:spcPct val="0"/>
              </a:spcBef>
              <a:spcAft>
                <a:spcPts val="600"/>
              </a:spcAft>
            </a:pPr>
            <a:r>
              <a:rPr lang="en-US" sz="4600" kern="1200" dirty="0">
                <a:solidFill>
                  <a:schemeClr val="tx1"/>
                </a:solidFill>
                <a:latin typeface="Comic Sans MS" panose="030F0702030302020204" pitchFamily="66" charset="0"/>
                <a:ea typeface="+mj-ea"/>
                <a:cs typeface="+mj-cs"/>
              </a:rPr>
              <a:t>*taken from our school website</a:t>
            </a:r>
          </a:p>
        </p:txBody>
      </p:sp>
      <p:sp>
        <p:nvSpPr>
          <p:cNvPr id="15" name="Rectangle 14">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5926"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75903"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25E4A6D6-E59C-4FF9-8EDF-A42641D0AF3D}"/>
              </a:ext>
            </a:extLst>
          </p:cNvPr>
          <p:cNvPicPr>
            <a:picLocks noChangeAspect="1"/>
          </p:cNvPicPr>
          <p:nvPr/>
        </p:nvPicPr>
        <p:blipFill>
          <a:blip r:embed="rId2"/>
          <a:stretch>
            <a:fillRect/>
          </a:stretch>
        </p:blipFill>
        <p:spPr>
          <a:xfrm>
            <a:off x="5441735" y="1552229"/>
            <a:ext cx="5934456" cy="3753542"/>
          </a:xfrm>
          <a:prstGeom prst="rect">
            <a:avLst/>
          </a:prstGeom>
          <a:effectLst/>
        </p:spPr>
      </p:pic>
    </p:spTree>
    <p:extLst>
      <p:ext uri="{BB962C8B-B14F-4D97-AF65-F5344CB8AC3E}">
        <p14:creationId xmlns:p14="http://schemas.microsoft.com/office/powerpoint/2010/main" val="18491149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F9E488-0718-4E1E-9D12-26779F6062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98A56EE-A4AB-4CA7-9B8F-F472C1A6A120}"/>
              </a:ext>
            </a:extLst>
          </p:cNvPr>
          <p:cNvSpPr txBox="1"/>
          <p:nvPr/>
        </p:nvSpPr>
        <p:spPr>
          <a:xfrm>
            <a:off x="1356920" y="2945523"/>
            <a:ext cx="4638364" cy="2678191"/>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6100" kern="1200" dirty="0">
                <a:solidFill>
                  <a:schemeClr val="tx1"/>
                </a:solidFill>
                <a:latin typeface="Comic Sans MS" panose="030F0702030302020204" pitchFamily="66" charset="0"/>
                <a:ea typeface="+mj-ea"/>
                <a:cs typeface="+mj-cs"/>
              </a:rPr>
              <a:t>What does a lesson look like?</a:t>
            </a:r>
          </a:p>
        </p:txBody>
      </p:sp>
      <p:sp>
        <p:nvSpPr>
          <p:cNvPr id="11" name="Freeform: Shape 10">
            <a:extLst>
              <a:ext uri="{FF2B5EF4-FFF2-40B4-BE49-F238E27FC236}">
                <a16:creationId xmlns:a16="http://schemas.microsoft.com/office/drawing/2014/main" id="{FA6F8ABB-6C5D-4349-9E1B-198D1ABFA8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4493" y="1333265"/>
            <a:ext cx="4840399" cy="4290450"/>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noFill/>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nvGrpSpPr>
          <p:cNvPr id="13" name="Group 12">
            <a:extLst>
              <a:ext uri="{FF2B5EF4-FFF2-40B4-BE49-F238E27FC236}">
                <a16:creationId xmlns:a16="http://schemas.microsoft.com/office/drawing/2014/main" id="{5CA4BCD1-F813-4A68-8727-7A3DE67AC57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31480" y="1075612"/>
            <a:ext cx="1128382" cy="847206"/>
            <a:chOff x="7393391" y="1075612"/>
            <a:chExt cx="1128382" cy="847206"/>
          </a:xfrm>
        </p:grpSpPr>
        <p:sp>
          <p:nvSpPr>
            <p:cNvPr id="14" name="Freeform 5">
              <a:extLst>
                <a:ext uri="{FF2B5EF4-FFF2-40B4-BE49-F238E27FC236}">
                  <a16:creationId xmlns:a16="http://schemas.microsoft.com/office/drawing/2014/main" id="{A152F29E-C625-4313-96BF-5675B357C0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393391" y="1327438"/>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5" name="Freeform 5">
              <a:extLst>
                <a:ext uri="{FF2B5EF4-FFF2-40B4-BE49-F238E27FC236}">
                  <a16:creationId xmlns:a16="http://schemas.microsoft.com/office/drawing/2014/main" id="{C2A5CB78-6497-4151-83B6-568BD27EC57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971281" y="1075612"/>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pic>
        <p:nvPicPr>
          <p:cNvPr id="4" name="Picture 3">
            <a:extLst>
              <a:ext uri="{FF2B5EF4-FFF2-40B4-BE49-F238E27FC236}">
                <a16:creationId xmlns:a16="http://schemas.microsoft.com/office/drawing/2014/main" id="{835D99A5-E804-4220-86C2-2949693DE20C}"/>
              </a:ext>
            </a:extLst>
          </p:cNvPr>
          <p:cNvPicPr>
            <a:picLocks noChangeAspect="1"/>
          </p:cNvPicPr>
          <p:nvPr/>
        </p:nvPicPr>
        <p:blipFill>
          <a:blip r:embed="rId2"/>
          <a:stretch>
            <a:fillRect/>
          </a:stretch>
        </p:blipFill>
        <p:spPr>
          <a:xfrm>
            <a:off x="7506495" y="2011680"/>
            <a:ext cx="2076394" cy="2933622"/>
          </a:xfrm>
          <a:prstGeom prst="rect">
            <a:avLst/>
          </a:prstGeom>
        </p:spPr>
      </p:pic>
      <p:sp>
        <p:nvSpPr>
          <p:cNvPr id="5" name="Rectangle 4">
            <a:extLst>
              <a:ext uri="{FF2B5EF4-FFF2-40B4-BE49-F238E27FC236}">
                <a16:creationId xmlns:a16="http://schemas.microsoft.com/office/drawing/2014/main" id="{0C99CFB6-A435-42AA-BB22-69B8FFD41F4B}"/>
              </a:ext>
            </a:extLst>
          </p:cNvPr>
          <p:cNvSpPr/>
          <p:nvPr/>
        </p:nvSpPr>
        <p:spPr>
          <a:xfrm>
            <a:off x="7377286" y="3250256"/>
            <a:ext cx="542825" cy="5620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425251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331C7EA-8258-46AA-BCDF-48B592B339C7}"/>
              </a:ext>
            </a:extLst>
          </p:cNvPr>
          <p:cNvSpPr txBox="1"/>
          <p:nvPr/>
        </p:nvSpPr>
        <p:spPr>
          <a:xfrm>
            <a:off x="635000" y="640823"/>
            <a:ext cx="3418659" cy="5583148"/>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2800" kern="1200" dirty="0">
                <a:solidFill>
                  <a:schemeClr val="tx1"/>
                </a:solidFill>
                <a:latin typeface="Comic Sans MS" panose="030F0702030302020204" pitchFamily="66" charset="0"/>
                <a:ea typeface="+mj-ea"/>
                <a:cs typeface="+mj-cs"/>
              </a:rPr>
              <a:t>The lesson has 5 parts and this is the same for EVERY class. It lasts 40 minutes.</a:t>
            </a:r>
          </a:p>
          <a:p>
            <a:pPr>
              <a:lnSpc>
                <a:spcPct val="90000"/>
              </a:lnSpc>
              <a:spcBef>
                <a:spcPct val="0"/>
              </a:spcBef>
              <a:spcAft>
                <a:spcPts val="600"/>
              </a:spcAft>
            </a:pPr>
            <a:endParaRPr lang="en-US" sz="2800" dirty="0">
              <a:latin typeface="Comic Sans MS" panose="030F0702030302020204" pitchFamily="66" charset="0"/>
              <a:ea typeface="+mj-ea"/>
              <a:cs typeface="+mj-cs"/>
            </a:endParaRPr>
          </a:p>
          <a:p>
            <a:pPr>
              <a:lnSpc>
                <a:spcPct val="90000"/>
              </a:lnSpc>
              <a:spcBef>
                <a:spcPct val="0"/>
              </a:spcBef>
              <a:spcAft>
                <a:spcPts val="600"/>
              </a:spcAft>
            </a:pPr>
            <a:r>
              <a:rPr lang="en-US" sz="2800" kern="1200" dirty="0">
                <a:solidFill>
                  <a:schemeClr val="tx1"/>
                </a:solidFill>
                <a:latin typeface="Comic Sans MS" panose="030F0702030302020204" pitchFamily="66" charset="0"/>
                <a:ea typeface="+mj-ea"/>
                <a:cs typeface="+mj-cs"/>
              </a:rPr>
              <a:t>We DO NOT expect every child to reach the 4</a:t>
            </a:r>
            <a:r>
              <a:rPr lang="en-US" sz="2800" kern="1200" baseline="30000" dirty="0">
                <a:solidFill>
                  <a:schemeClr val="tx1"/>
                </a:solidFill>
                <a:latin typeface="Comic Sans MS" panose="030F0702030302020204" pitchFamily="66" charset="0"/>
                <a:ea typeface="+mj-ea"/>
                <a:cs typeface="+mj-cs"/>
              </a:rPr>
              <a:t>th</a:t>
            </a:r>
            <a:r>
              <a:rPr lang="en-US" sz="2800" kern="1200" dirty="0">
                <a:solidFill>
                  <a:schemeClr val="tx1"/>
                </a:solidFill>
                <a:latin typeface="Comic Sans MS" panose="030F0702030302020204" pitchFamily="66" charset="0"/>
                <a:ea typeface="+mj-ea"/>
                <a:cs typeface="+mj-cs"/>
              </a:rPr>
              <a:t> and 5</a:t>
            </a:r>
            <a:r>
              <a:rPr lang="en-US" sz="2800" kern="1200" baseline="30000" dirty="0">
                <a:solidFill>
                  <a:schemeClr val="tx1"/>
                </a:solidFill>
                <a:latin typeface="Comic Sans MS" panose="030F0702030302020204" pitchFamily="66" charset="0"/>
                <a:ea typeface="+mj-ea"/>
                <a:cs typeface="+mj-cs"/>
              </a:rPr>
              <a:t>th</a:t>
            </a:r>
            <a:r>
              <a:rPr lang="en-US" sz="2800" kern="1200" dirty="0">
                <a:solidFill>
                  <a:schemeClr val="tx1"/>
                </a:solidFill>
                <a:latin typeface="Comic Sans MS" panose="030F0702030302020204" pitchFamily="66" charset="0"/>
                <a:ea typeface="+mj-ea"/>
                <a:cs typeface="+mj-cs"/>
              </a:rPr>
              <a:t> step, the important learning is to get to step 3.</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extBox 2">
            <a:extLst>
              <a:ext uri="{FF2B5EF4-FFF2-40B4-BE49-F238E27FC236}">
                <a16:creationId xmlns:a16="http://schemas.microsoft.com/office/drawing/2014/main" id="{FFA17F73-55C0-4F04-BFAC-0D165F2C3B73}"/>
              </a:ext>
            </a:extLst>
          </p:cNvPr>
          <p:cNvGraphicFramePr/>
          <p:nvPr>
            <p:extLst>
              <p:ext uri="{D42A27DB-BD31-4B8C-83A1-F6EECF244321}">
                <p14:modId xmlns:p14="http://schemas.microsoft.com/office/powerpoint/2010/main" val="2526397836"/>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198896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364580B-B24D-4448-B898-C13F15482B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58F6BD9-58C4-4A70-A396-D4538DC3FDAC}"/>
              </a:ext>
            </a:extLst>
          </p:cNvPr>
          <p:cNvPicPr>
            <a:picLocks noChangeAspect="1"/>
          </p:cNvPicPr>
          <p:nvPr/>
        </p:nvPicPr>
        <p:blipFill>
          <a:blip r:embed="rId2"/>
          <a:stretch>
            <a:fillRect/>
          </a:stretch>
        </p:blipFill>
        <p:spPr>
          <a:xfrm>
            <a:off x="858129" y="2453148"/>
            <a:ext cx="1968247" cy="3717800"/>
          </a:xfrm>
          <a:prstGeom prst="rect">
            <a:avLst/>
          </a:prstGeom>
        </p:spPr>
      </p:pic>
      <p:sp>
        <p:nvSpPr>
          <p:cNvPr id="11" name="Rectangle 10">
            <a:extLst>
              <a:ext uri="{FF2B5EF4-FFF2-40B4-BE49-F238E27FC236}">
                <a16:creationId xmlns:a16="http://schemas.microsoft.com/office/drawing/2014/main" id="{8CEBB63E-FF19-493F-9618-BFFB451D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
            <a:ext cx="7537704" cy="6858002"/>
          </a:xfrm>
          <a:prstGeom prst="rect">
            <a:avLst/>
          </a:prstGeom>
          <a:solidFill>
            <a:srgbClr val="6C58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936CEB83-1B5B-4A0C-9794-FE026B19746A}"/>
              </a:ext>
            </a:extLst>
          </p:cNvPr>
          <p:cNvSpPr txBox="1"/>
          <p:nvPr/>
        </p:nvSpPr>
        <p:spPr>
          <a:xfrm>
            <a:off x="4871566" y="222400"/>
            <a:ext cx="7320433" cy="6635600"/>
          </a:xfrm>
          <a:prstGeom prst="rect">
            <a:avLst/>
          </a:prstGeom>
        </p:spPr>
        <p:txBody>
          <a:bodyPr vert="horz" lIns="91440" tIns="45720" rIns="91440" bIns="45720" rtlCol="0" anchor="t">
            <a:normAutofit lnSpcReduction="10000"/>
          </a:bodyPr>
          <a:lstStyle/>
          <a:p>
            <a:pPr>
              <a:lnSpc>
                <a:spcPct val="90000"/>
              </a:lnSpc>
              <a:spcAft>
                <a:spcPts val="600"/>
              </a:spcAft>
            </a:pPr>
            <a:r>
              <a:rPr lang="en-US" sz="2800" u="sng" dirty="0">
                <a:solidFill>
                  <a:srgbClr val="FFFFFF"/>
                </a:solidFill>
                <a:latin typeface="Comic Sans MS" panose="030F0702030302020204" pitchFamily="66" charset="0"/>
              </a:rPr>
              <a:t>What happens if a child does not complete step 3 and is struggling?</a:t>
            </a:r>
          </a:p>
          <a:p>
            <a:pPr indent="-228600">
              <a:lnSpc>
                <a:spcPct val="90000"/>
              </a:lnSpc>
              <a:spcAft>
                <a:spcPts val="600"/>
              </a:spcAft>
              <a:buFont typeface="Arial" panose="020B0604020202020204" pitchFamily="34" charset="0"/>
              <a:buChar char="•"/>
            </a:pPr>
            <a:endParaRPr lang="en-US" sz="2400" dirty="0">
              <a:solidFill>
                <a:srgbClr val="FFFFFF"/>
              </a:solidFill>
              <a:latin typeface="Comic Sans MS" panose="030F0702030302020204" pitchFamily="66" charset="0"/>
            </a:endParaRPr>
          </a:p>
          <a:p>
            <a:pPr indent="-228600">
              <a:lnSpc>
                <a:spcPct val="90000"/>
              </a:lnSpc>
              <a:spcAft>
                <a:spcPts val="600"/>
              </a:spcAft>
              <a:buFont typeface="Arial" panose="020B0604020202020204" pitchFamily="34" charset="0"/>
              <a:buChar char="•"/>
            </a:pPr>
            <a:r>
              <a:rPr lang="en-US" sz="2400" dirty="0">
                <a:solidFill>
                  <a:srgbClr val="FFFFFF"/>
                </a:solidFill>
                <a:latin typeface="Comic Sans MS" panose="030F0702030302020204" pitchFamily="66" charset="0"/>
              </a:rPr>
              <a:t>This is an extremely important question.</a:t>
            </a:r>
          </a:p>
          <a:p>
            <a:pPr indent="-228600">
              <a:lnSpc>
                <a:spcPct val="90000"/>
              </a:lnSpc>
              <a:spcAft>
                <a:spcPts val="600"/>
              </a:spcAft>
              <a:buFont typeface="Arial" panose="020B0604020202020204" pitchFamily="34" charset="0"/>
              <a:buChar char="•"/>
            </a:pPr>
            <a:endParaRPr lang="en-US" sz="2400" dirty="0">
              <a:solidFill>
                <a:srgbClr val="FFFFFF"/>
              </a:solidFill>
              <a:latin typeface="Comic Sans MS" panose="030F0702030302020204" pitchFamily="66" charset="0"/>
            </a:endParaRPr>
          </a:p>
          <a:p>
            <a:pPr indent="-228600">
              <a:lnSpc>
                <a:spcPct val="90000"/>
              </a:lnSpc>
              <a:spcAft>
                <a:spcPts val="600"/>
              </a:spcAft>
              <a:buFont typeface="Arial" panose="020B0604020202020204" pitchFamily="34" charset="0"/>
              <a:buChar char="•"/>
            </a:pPr>
            <a:r>
              <a:rPr lang="en-US" sz="2400" dirty="0">
                <a:solidFill>
                  <a:srgbClr val="FFFFFF"/>
                </a:solidFill>
                <a:latin typeface="Comic Sans MS" panose="030F0702030302020204" pitchFamily="66" charset="0"/>
              </a:rPr>
              <a:t>Every day, there is a further 20 minute </a:t>
            </a:r>
            <a:r>
              <a:rPr lang="en-US" sz="2400" dirty="0" err="1">
                <a:solidFill>
                  <a:srgbClr val="FFFFFF"/>
                </a:solidFill>
                <a:latin typeface="Comic Sans MS" panose="030F0702030302020204" pitchFamily="66" charset="0"/>
              </a:rPr>
              <a:t>maths</a:t>
            </a:r>
            <a:r>
              <a:rPr lang="en-US" sz="2400" dirty="0">
                <a:solidFill>
                  <a:srgbClr val="FFFFFF"/>
                </a:solidFill>
                <a:latin typeface="Comic Sans MS" panose="030F0702030302020204" pitchFamily="66" charset="0"/>
              </a:rPr>
              <a:t> session. </a:t>
            </a:r>
          </a:p>
          <a:p>
            <a:pPr indent="-228600">
              <a:lnSpc>
                <a:spcPct val="90000"/>
              </a:lnSpc>
              <a:spcAft>
                <a:spcPts val="600"/>
              </a:spcAft>
              <a:buFont typeface="Arial" panose="020B0604020202020204" pitchFamily="34" charset="0"/>
              <a:buChar char="•"/>
            </a:pPr>
            <a:endParaRPr lang="en-US" sz="2400" dirty="0">
              <a:solidFill>
                <a:srgbClr val="FFFFFF"/>
              </a:solidFill>
              <a:latin typeface="Comic Sans MS" panose="030F0702030302020204" pitchFamily="66" charset="0"/>
            </a:endParaRPr>
          </a:p>
          <a:p>
            <a:pPr indent="-228600">
              <a:lnSpc>
                <a:spcPct val="90000"/>
              </a:lnSpc>
              <a:spcAft>
                <a:spcPts val="600"/>
              </a:spcAft>
              <a:buFont typeface="Arial" panose="020B0604020202020204" pitchFamily="34" charset="0"/>
              <a:buChar char="•"/>
            </a:pPr>
            <a:r>
              <a:rPr lang="en-US" sz="2400" dirty="0">
                <a:solidFill>
                  <a:srgbClr val="FFFFFF"/>
                </a:solidFill>
                <a:latin typeface="Comic Sans MS" panose="030F0702030302020204" pitchFamily="66" charset="0"/>
              </a:rPr>
              <a:t>During this time, those children who have struggled with that days lesson will receive targeted support with either the teacher or the TA.</a:t>
            </a:r>
          </a:p>
          <a:p>
            <a:pPr indent="-228600">
              <a:lnSpc>
                <a:spcPct val="90000"/>
              </a:lnSpc>
              <a:spcAft>
                <a:spcPts val="600"/>
              </a:spcAft>
              <a:buFont typeface="Arial" panose="020B0604020202020204" pitchFamily="34" charset="0"/>
              <a:buChar char="•"/>
            </a:pPr>
            <a:endParaRPr lang="en-US" sz="2400" dirty="0">
              <a:solidFill>
                <a:srgbClr val="FFFFFF"/>
              </a:solidFill>
              <a:latin typeface="Comic Sans MS" panose="030F0702030302020204" pitchFamily="66" charset="0"/>
            </a:endParaRPr>
          </a:p>
          <a:p>
            <a:pPr indent="-228600">
              <a:lnSpc>
                <a:spcPct val="90000"/>
              </a:lnSpc>
              <a:spcAft>
                <a:spcPts val="600"/>
              </a:spcAft>
              <a:buFont typeface="Arial" panose="020B0604020202020204" pitchFamily="34" charset="0"/>
              <a:buChar char="•"/>
            </a:pPr>
            <a:r>
              <a:rPr lang="en-US" sz="2400" dirty="0">
                <a:solidFill>
                  <a:srgbClr val="FFFFFF"/>
                </a:solidFill>
                <a:latin typeface="Comic Sans MS" panose="030F0702030302020204" pitchFamily="66" charset="0"/>
              </a:rPr>
              <a:t>The other children in the class will receive work that is ether recapping previous learning or, consolidation work from that days lesson.</a:t>
            </a:r>
          </a:p>
          <a:p>
            <a:pPr indent="-228600">
              <a:lnSpc>
                <a:spcPct val="90000"/>
              </a:lnSpc>
              <a:spcAft>
                <a:spcPts val="600"/>
              </a:spcAft>
              <a:buFont typeface="Arial" panose="020B0604020202020204" pitchFamily="34" charset="0"/>
              <a:buChar char="•"/>
            </a:pPr>
            <a:endParaRPr lang="en-US" sz="2400" b="1" i="1" dirty="0">
              <a:solidFill>
                <a:srgbClr val="FFFFFF"/>
              </a:solidFill>
              <a:latin typeface="Comic Sans MS" panose="030F0702030302020204" pitchFamily="66" charset="0"/>
            </a:endParaRPr>
          </a:p>
          <a:p>
            <a:pPr indent="-228600">
              <a:lnSpc>
                <a:spcPct val="90000"/>
              </a:lnSpc>
              <a:spcAft>
                <a:spcPts val="600"/>
              </a:spcAft>
              <a:buFont typeface="Arial" panose="020B0604020202020204" pitchFamily="34" charset="0"/>
              <a:buChar char="•"/>
            </a:pPr>
            <a:r>
              <a:rPr lang="en-US" sz="2400" b="1" i="1" dirty="0">
                <a:solidFill>
                  <a:srgbClr val="FFFFFF"/>
                </a:solidFill>
                <a:latin typeface="Comic Sans MS" panose="030F0702030302020204" pitchFamily="66" charset="0"/>
              </a:rPr>
              <a:t>With this </a:t>
            </a:r>
            <a:r>
              <a:rPr lang="en-US" sz="2400" b="1" i="1" dirty="0" err="1">
                <a:solidFill>
                  <a:srgbClr val="FFFFFF"/>
                </a:solidFill>
                <a:latin typeface="Comic Sans MS" panose="030F0702030302020204" pitchFamily="66" charset="0"/>
              </a:rPr>
              <a:t>programme</a:t>
            </a:r>
            <a:r>
              <a:rPr lang="en-US" sz="2400" b="1" i="1" dirty="0">
                <a:solidFill>
                  <a:srgbClr val="FFFFFF"/>
                </a:solidFill>
                <a:latin typeface="Comic Sans MS" panose="030F0702030302020204" pitchFamily="66" charset="0"/>
              </a:rPr>
              <a:t>, no child should be left behind.</a:t>
            </a:r>
          </a:p>
          <a:p>
            <a:pPr indent="-228600">
              <a:lnSpc>
                <a:spcPct val="90000"/>
              </a:lnSpc>
              <a:spcAft>
                <a:spcPts val="600"/>
              </a:spcAft>
              <a:buFont typeface="Arial" panose="020B0604020202020204" pitchFamily="34" charset="0"/>
              <a:buChar char="•"/>
            </a:pPr>
            <a:endParaRPr lang="en-US" sz="1100" dirty="0">
              <a:solidFill>
                <a:srgbClr val="FFFFFF"/>
              </a:solidFill>
            </a:endParaRPr>
          </a:p>
          <a:p>
            <a:pPr indent="-228600">
              <a:lnSpc>
                <a:spcPct val="90000"/>
              </a:lnSpc>
              <a:spcAft>
                <a:spcPts val="600"/>
              </a:spcAft>
              <a:buFont typeface="Arial" panose="020B0604020202020204" pitchFamily="34" charset="0"/>
              <a:buChar char="•"/>
            </a:pPr>
            <a:endParaRPr lang="en-US" sz="1100" dirty="0">
              <a:solidFill>
                <a:srgbClr val="FFFFFF"/>
              </a:solidFill>
            </a:endParaRPr>
          </a:p>
        </p:txBody>
      </p:sp>
      <p:sp>
        <p:nvSpPr>
          <p:cNvPr id="5" name="Rectangle 4">
            <a:extLst>
              <a:ext uri="{FF2B5EF4-FFF2-40B4-BE49-F238E27FC236}">
                <a16:creationId xmlns:a16="http://schemas.microsoft.com/office/drawing/2014/main" id="{A079F5DB-AD5C-4271-B065-CB2F37D9A7F1}"/>
              </a:ext>
            </a:extLst>
          </p:cNvPr>
          <p:cNvSpPr/>
          <p:nvPr/>
        </p:nvSpPr>
        <p:spPr>
          <a:xfrm>
            <a:off x="2630658" y="3671668"/>
            <a:ext cx="478302" cy="26165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89980356"/>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86D2A69-963E-4122-864E-2920F77C23C7}"/>
              </a:ext>
            </a:extLst>
          </p:cNvPr>
          <p:cNvPicPr>
            <a:picLocks noChangeAspect="1"/>
          </p:cNvPicPr>
          <p:nvPr/>
        </p:nvPicPr>
        <p:blipFill>
          <a:blip r:embed="rId2"/>
          <a:stretch>
            <a:fillRect/>
          </a:stretch>
        </p:blipFill>
        <p:spPr>
          <a:xfrm>
            <a:off x="520505" y="1162058"/>
            <a:ext cx="11099409" cy="5858693"/>
          </a:xfrm>
          <a:prstGeom prst="rect">
            <a:avLst/>
          </a:prstGeom>
        </p:spPr>
      </p:pic>
      <p:sp>
        <p:nvSpPr>
          <p:cNvPr id="4" name="TextBox 3">
            <a:extLst>
              <a:ext uri="{FF2B5EF4-FFF2-40B4-BE49-F238E27FC236}">
                <a16:creationId xmlns:a16="http://schemas.microsoft.com/office/drawing/2014/main" id="{7C8513BF-03EB-47C4-B4FC-9C8D0186F84E}"/>
              </a:ext>
            </a:extLst>
          </p:cNvPr>
          <p:cNvSpPr txBox="1"/>
          <p:nvPr/>
        </p:nvSpPr>
        <p:spPr>
          <a:xfrm>
            <a:off x="520505" y="154745"/>
            <a:ext cx="11268221" cy="1200329"/>
          </a:xfrm>
          <a:prstGeom prst="rect">
            <a:avLst/>
          </a:prstGeom>
          <a:noFill/>
        </p:spPr>
        <p:txBody>
          <a:bodyPr wrap="square" rtlCol="0">
            <a:spAutoFit/>
          </a:bodyPr>
          <a:lstStyle/>
          <a:p>
            <a:r>
              <a:rPr lang="en-GB" sz="2400" dirty="0">
                <a:latin typeface="Comic Sans MS" panose="030F0702030302020204" pitchFamily="66" charset="0"/>
              </a:rPr>
              <a:t>Each day your child’s teacher will produce a sheet like this for every child in the class.  It shows you the steps and examples. Please note that this is Year 5 sheet.</a:t>
            </a:r>
          </a:p>
        </p:txBody>
      </p:sp>
    </p:spTree>
    <p:extLst>
      <p:ext uri="{BB962C8B-B14F-4D97-AF65-F5344CB8AC3E}">
        <p14:creationId xmlns:p14="http://schemas.microsoft.com/office/powerpoint/2010/main" val="4277573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3F64BE-B863-4125-839C-F27D9B2624BE}"/>
              </a:ext>
            </a:extLst>
          </p:cNvPr>
          <p:cNvSpPr txBox="1"/>
          <p:nvPr/>
        </p:nvSpPr>
        <p:spPr>
          <a:xfrm>
            <a:off x="648929" y="239152"/>
            <a:ext cx="3505495" cy="2012436"/>
          </a:xfrm>
          <a:prstGeom prst="rect">
            <a:avLst/>
          </a:prstGeom>
        </p:spPr>
        <p:txBody>
          <a:bodyPr vert="horz" lIns="91440" tIns="45720" rIns="91440" bIns="45720" rtlCol="0" anchor="ctr">
            <a:normAutofit fontScale="85000" lnSpcReduction="20000"/>
          </a:bodyPr>
          <a:lstStyle/>
          <a:p>
            <a:pPr>
              <a:lnSpc>
                <a:spcPct val="90000"/>
              </a:lnSpc>
              <a:spcBef>
                <a:spcPct val="0"/>
              </a:spcBef>
              <a:spcAft>
                <a:spcPts val="600"/>
              </a:spcAft>
            </a:pPr>
            <a:endParaRPr lang="en-US" sz="4100" u="sng" kern="1200" dirty="0">
              <a:solidFill>
                <a:schemeClr val="tx1"/>
              </a:solidFill>
              <a:latin typeface="+mj-lt"/>
              <a:ea typeface="+mj-ea"/>
              <a:cs typeface="+mj-cs"/>
            </a:endParaRPr>
          </a:p>
          <a:p>
            <a:pPr>
              <a:lnSpc>
                <a:spcPct val="90000"/>
              </a:lnSpc>
              <a:spcBef>
                <a:spcPct val="0"/>
              </a:spcBef>
              <a:spcAft>
                <a:spcPts val="600"/>
              </a:spcAft>
            </a:pPr>
            <a:endParaRPr lang="en-US" sz="4100" u="sng" kern="1200" dirty="0">
              <a:solidFill>
                <a:schemeClr val="tx1"/>
              </a:solidFill>
              <a:latin typeface="+mj-lt"/>
              <a:ea typeface="+mj-ea"/>
              <a:cs typeface="+mj-cs"/>
            </a:endParaRPr>
          </a:p>
          <a:p>
            <a:pPr algn="ctr">
              <a:lnSpc>
                <a:spcPct val="90000"/>
              </a:lnSpc>
              <a:spcBef>
                <a:spcPct val="0"/>
              </a:spcBef>
              <a:spcAft>
                <a:spcPts val="600"/>
              </a:spcAft>
            </a:pPr>
            <a:r>
              <a:rPr lang="en-US" sz="4100" u="sng" kern="1200" dirty="0">
                <a:solidFill>
                  <a:schemeClr val="tx1"/>
                </a:solidFill>
                <a:latin typeface="Comic Sans MS" panose="030F0702030302020204" pitchFamily="66" charset="0"/>
                <a:ea typeface="+mj-ea"/>
                <a:cs typeface="+mj-cs"/>
              </a:rPr>
              <a:t>The Curriculum Policy</a:t>
            </a:r>
          </a:p>
          <a:p>
            <a:pPr>
              <a:lnSpc>
                <a:spcPct val="90000"/>
              </a:lnSpc>
              <a:spcBef>
                <a:spcPct val="0"/>
              </a:spcBef>
              <a:spcAft>
                <a:spcPts val="600"/>
              </a:spcAft>
            </a:pPr>
            <a:endParaRPr lang="en-US" sz="4100" kern="1200" dirty="0">
              <a:solidFill>
                <a:schemeClr val="tx1"/>
              </a:solidFill>
              <a:latin typeface="+mj-lt"/>
              <a:ea typeface="+mj-ea"/>
              <a:cs typeface="+mj-cs"/>
            </a:endParaRPr>
          </a:p>
          <a:p>
            <a:pPr>
              <a:lnSpc>
                <a:spcPct val="90000"/>
              </a:lnSpc>
              <a:spcBef>
                <a:spcPct val="0"/>
              </a:spcBef>
              <a:spcAft>
                <a:spcPts val="600"/>
              </a:spcAft>
            </a:pPr>
            <a:endParaRPr lang="en-US" sz="4100" kern="1200" dirty="0">
              <a:solidFill>
                <a:schemeClr val="tx1"/>
              </a:solidFill>
              <a:latin typeface="+mj-lt"/>
              <a:ea typeface="+mj-ea"/>
              <a:cs typeface="+mj-cs"/>
            </a:endParaRPr>
          </a:p>
          <a:p>
            <a:pPr>
              <a:lnSpc>
                <a:spcPct val="90000"/>
              </a:lnSpc>
              <a:spcBef>
                <a:spcPct val="0"/>
              </a:spcBef>
              <a:spcAft>
                <a:spcPts val="600"/>
              </a:spcAft>
            </a:pPr>
            <a:endParaRPr lang="en-US" sz="4100" kern="1200" dirty="0">
              <a:solidFill>
                <a:schemeClr val="tx1"/>
              </a:solidFill>
              <a:latin typeface="+mj-lt"/>
              <a:ea typeface="+mj-ea"/>
              <a:cs typeface="+mj-cs"/>
            </a:endParaRPr>
          </a:p>
        </p:txBody>
      </p:sp>
      <p:sp>
        <p:nvSpPr>
          <p:cNvPr id="3" name="TextBox 2">
            <a:extLst>
              <a:ext uri="{FF2B5EF4-FFF2-40B4-BE49-F238E27FC236}">
                <a16:creationId xmlns:a16="http://schemas.microsoft.com/office/drawing/2014/main" id="{45B58A2C-C043-40F8-9963-0173562C372C}"/>
              </a:ext>
            </a:extLst>
          </p:cNvPr>
          <p:cNvSpPr txBox="1"/>
          <p:nvPr/>
        </p:nvSpPr>
        <p:spPr>
          <a:xfrm>
            <a:off x="648931" y="2438400"/>
            <a:ext cx="3505494" cy="3785419"/>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400" dirty="0">
                <a:latin typeface="Comic Sans MS" panose="030F0702030302020204" pitchFamily="66" charset="0"/>
              </a:rPr>
              <a:t>Our curriculum policy, which you will find in full on the school website, shows how </a:t>
            </a:r>
            <a:r>
              <a:rPr lang="en-US" sz="2400" dirty="0" err="1">
                <a:latin typeface="Comic Sans MS" panose="030F0702030302020204" pitchFamily="66" charset="0"/>
              </a:rPr>
              <a:t>maths</a:t>
            </a:r>
            <a:r>
              <a:rPr lang="en-US" sz="2400" dirty="0">
                <a:latin typeface="Comic Sans MS" panose="030F0702030302020204" pitchFamily="66" charset="0"/>
              </a:rPr>
              <a:t> develops from Year 1 to Year 6.  For example, you can see on the screen all the different ways we use to teach children how to add.</a:t>
            </a:r>
          </a:p>
        </p:txBody>
      </p:sp>
      <p:sp>
        <p:nvSpPr>
          <p:cNvPr id="10" name="Rectangle 9">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E4A0CAB-42F3-4E95-A807-E92E84718298}"/>
              </a:ext>
            </a:extLst>
          </p:cNvPr>
          <p:cNvPicPr>
            <a:picLocks noChangeAspect="1"/>
          </p:cNvPicPr>
          <p:nvPr/>
        </p:nvPicPr>
        <p:blipFill>
          <a:blip r:embed="rId2"/>
          <a:stretch>
            <a:fillRect/>
          </a:stretch>
        </p:blipFill>
        <p:spPr>
          <a:xfrm>
            <a:off x="5405862" y="1320611"/>
            <a:ext cx="6019331" cy="4213531"/>
          </a:xfrm>
          <a:prstGeom prst="rect">
            <a:avLst/>
          </a:prstGeom>
          <a:effectLst/>
        </p:spPr>
      </p:pic>
    </p:spTree>
    <p:extLst>
      <p:ext uri="{BB962C8B-B14F-4D97-AF65-F5344CB8AC3E}">
        <p14:creationId xmlns:p14="http://schemas.microsoft.com/office/powerpoint/2010/main" val="12584487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74D38-D6A6-4975-93D5-61B28913FEC2}"/>
              </a:ext>
            </a:extLst>
          </p:cNvPr>
          <p:cNvSpPr>
            <a:spLocks noGrp="1"/>
          </p:cNvSpPr>
          <p:nvPr>
            <p:ph type="title"/>
          </p:nvPr>
        </p:nvSpPr>
        <p:spPr/>
        <p:txBody>
          <a:bodyPr>
            <a:normAutofit fontScale="90000"/>
          </a:bodyPr>
          <a:lstStyle/>
          <a:p>
            <a:r>
              <a:rPr lang="en-GB" sz="2800" dirty="0">
                <a:latin typeface="Comic Sans MS" panose="030F0702030302020204" pitchFamily="66" charset="0"/>
              </a:rPr>
              <a:t>Here are the Year 2 and 3 pages.  What you can see is how the value of the numbers increases and how the methods the children have previously learned can enable them to deal with this.</a:t>
            </a:r>
          </a:p>
        </p:txBody>
      </p:sp>
      <p:pic>
        <p:nvPicPr>
          <p:cNvPr id="6" name="Content Placeholder 5">
            <a:extLst>
              <a:ext uri="{FF2B5EF4-FFF2-40B4-BE49-F238E27FC236}">
                <a16:creationId xmlns:a16="http://schemas.microsoft.com/office/drawing/2014/main" id="{0585F7A1-DCCD-49F9-AA7C-C994A8B1A836}"/>
              </a:ext>
            </a:extLst>
          </p:cNvPr>
          <p:cNvPicPr>
            <a:picLocks noGrp="1" noChangeAspect="1"/>
          </p:cNvPicPr>
          <p:nvPr>
            <p:ph sz="half" idx="1"/>
          </p:nvPr>
        </p:nvPicPr>
        <p:blipFill>
          <a:blip r:embed="rId2"/>
          <a:stretch>
            <a:fillRect/>
          </a:stretch>
        </p:blipFill>
        <p:spPr>
          <a:xfrm>
            <a:off x="201066" y="2165733"/>
            <a:ext cx="5818734" cy="4692265"/>
          </a:xfrm>
        </p:spPr>
      </p:pic>
      <p:pic>
        <p:nvPicPr>
          <p:cNvPr id="8" name="Content Placeholder 7">
            <a:extLst>
              <a:ext uri="{FF2B5EF4-FFF2-40B4-BE49-F238E27FC236}">
                <a16:creationId xmlns:a16="http://schemas.microsoft.com/office/drawing/2014/main" id="{4B3243C5-C610-4F90-AA40-AD34F39112CF}"/>
              </a:ext>
            </a:extLst>
          </p:cNvPr>
          <p:cNvPicPr>
            <a:picLocks noGrp="1" noChangeAspect="1"/>
          </p:cNvPicPr>
          <p:nvPr>
            <p:ph sz="half" idx="2"/>
          </p:nvPr>
        </p:nvPicPr>
        <p:blipFill>
          <a:blip r:embed="rId3"/>
          <a:stretch>
            <a:fillRect/>
          </a:stretch>
        </p:blipFill>
        <p:spPr>
          <a:xfrm>
            <a:off x="6172200" y="2157776"/>
            <a:ext cx="5813474" cy="4700223"/>
          </a:xfrm>
        </p:spPr>
      </p:pic>
    </p:spTree>
    <p:extLst>
      <p:ext uri="{BB962C8B-B14F-4D97-AF65-F5344CB8AC3E}">
        <p14:creationId xmlns:p14="http://schemas.microsoft.com/office/powerpoint/2010/main" val="24248082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D9D36D6-2AC5-46A1-A849-4C82D5264A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99C9228-9B43-45CB-B59D-77297717B9E1}"/>
              </a:ext>
            </a:extLst>
          </p:cNvPr>
          <p:cNvSpPr>
            <a:spLocks noGrp="1"/>
          </p:cNvSpPr>
          <p:nvPr>
            <p:ph type="title"/>
          </p:nvPr>
        </p:nvSpPr>
        <p:spPr>
          <a:xfrm>
            <a:off x="5354955" y="552182"/>
            <a:ext cx="5998840" cy="3343135"/>
          </a:xfrm>
          <a:noFill/>
        </p:spPr>
        <p:txBody>
          <a:bodyPr vert="horz" lIns="91440" tIns="45720" rIns="91440" bIns="45720" rtlCol="0" anchor="b">
            <a:normAutofit/>
          </a:bodyPr>
          <a:lstStyle/>
          <a:p>
            <a:r>
              <a:rPr lang="en-US" sz="2800" dirty="0">
                <a:latin typeface="Comic Sans MS" panose="030F0702030302020204" pitchFamily="66" charset="0"/>
              </a:rPr>
              <a:t>The Curriculum Roadmap</a:t>
            </a:r>
            <a:br>
              <a:rPr lang="en-US" sz="2800" dirty="0">
                <a:latin typeface="Comic Sans MS" panose="030F0702030302020204" pitchFamily="66" charset="0"/>
              </a:rPr>
            </a:br>
            <a:br>
              <a:rPr lang="en-US" sz="2800" dirty="0">
                <a:latin typeface="Comic Sans MS" panose="030F0702030302020204" pitchFamily="66" charset="0"/>
              </a:rPr>
            </a:br>
            <a:r>
              <a:rPr lang="en-US" sz="2400" dirty="0">
                <a:latin typeface="Comic Sans MS" panose="030F0702030302020204" pitchFamily="66" charset="0"/>
              </a:rPr>
              <a:t>This document, which is available on the school website, shows you exactly what </a:t>
            </a:r>
            <a:r>
              <a:rPr lang="en-US" sz="2400" dirty="0" err="1">
                <a:latin typeface="Comic Sans MS" panose="030F0702030302020204" pitchFamily="66" charset="0"/>
              </a:rPr>
              <a:t>maths</a:t>
            </a:r>
            <a:r>
              <a:rPr lang="en-US" sz="2400" dirty="0">
                <a:latin typeface="Comic Sans MS" panose="030F0702030302020204" pitchFamily="66" charset="0"/>
              </a:rPr>
              <a:t> topics your child will covering each year.</a:t>
            </a:r>
            <a:br>
              <a:rPr lang="en-US" sz="2800" dirty="0">
                <a:latin typeface="Comic Sans MS" panose="030F0702030302020204" pitchFamily="66" charset="0"/>
              </a:rPr>
            </a:br>
            <a:endParaRPr lang="en-US" sz="2800" dirty="0">
              <a:latin typeface="Comic Sans MS" panose="030F0702030302020204" pitchFamily="66" charset="0"/>
            </a:endParaRPr>
          </a:p>
        </p:txBody>
      </p:sp>
      <p:pic>
        <p:nvPicPr>
          <p:cNvPr id="4" name="Picture 3">
            <a:extLst>
              <a:ext uri="{FF2B5EF4-FFF2-40B4-BE49-F238E27FC236}">
                <a16:creationId xmlns:a16="http://schemas.microsoft.com/office/drawing/2014/main" id="{49AAEB0D-A578-412F-B8E0-C70086BE2EB2}"/>
              </a:ext>
            </a:extLst>
          </p:cNvPr>
          <p:cNvPicPr>
            <a:picLocks noChangeAspect="1"/>
          </p:cNvPicPr>
          <p:nvPr/>
        </p:nvPicPr>
        <p:blipFill rotWithShape="1">
          <a:blip r:embed="rId2"/>
          <a:srcRect t="3166" r="2" b="2"/>
          <a:stretch/>
        </p:blipFill>
        <p:spPr>
          <a:xfrm>
            <a:off x="20" y="10"/>
            <a:ext cx="4992985" cy="6857990"/>
          </a:xfrm>
          <a:prstGeom prst="rect">
            <a:avLst/>
          </a:prstGeom>
        </p:spPr>
      </p:pic>
    </p:spTree>
    <p:extLst>
      <p:ext uri="{BB962C8B-B14F-4D97-AF65-F5344CB8AC3E}">
        <p14:creationId xmlns:p14="http://schemas.microsoft.com/office/powerpoint/2010/main" val="36916961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000AD-9B01-42BF-8AF6-455F17C82137}"/>
              </a:ext>
            </a:extLst>
          </p:cNvPr>
          <p:cNvSpPr>
            <a:spLocks noGrp="1"/>
          </p:cNvSpPr>
          <p:nvPr>
            <p:ph type="title"/>
          </p:nvPr>
        </p:nvSpPr>
        <p:spPr/>
        <p:txBody>
          <a:bodyPr>
            <a:normAutofit/>
          </a:bodyPr>
          <a:lstStyle/>
          <a:p>
            <a:r>
              <a:rPr lang="en-GB" sz="2800" dirty="0">
                <a:latin typeface="Comic Sans MS" panose="030F0702030302020204" pitchFamily="66" charset="0"/>
              </a:rPr>
              <a:t>This shows you all the topics that your child will have covered or will cover in Year 1.  All individual Year groups Road Maps are available on the website.</a:t>
            </a:r>
          </a:p>
        </p:txBody>
      </p:sp>
      <p:pic>
        <p:nvPicPr>
          <p:cNvPr id="4" name="Picture 3">
            <a:extLst>
              <a:ext uri="{FF2B5EF4-FFF2-40B4-BE49-F238E27FC236}">
                <a16:creationId xmlns:a16="http://schemas.microsoft.com/office/drawing/2014/main" id="{79239FE6-7A7B-4CA2-B25E-49D49DB6D395}"/>
              </a:ext>
            </a:extLst>
          </p:cNvPr>
          <p:cNvPicPr>
            <a:picLocks noChangeAspect="1"/>
          </p:cNvPicPr>
          <p:nvPr/>
        </p:nvPicPr>
        <p:blipFill>
          <a:blip r:embed="rId2"/>
          <a:stretch>
            <a:fillRect/>
          </a:stretch>
        </p:blipFill>
        <p:spPr>
          <a:xfrm>
            <a:off x="1995919" y="1647098"/>
            <a:ext cx="7468642" cy="5210902"/>
          </a:xfrm>
          <a:prstGeom prst="rect">
            <a:avLst/>
          </a:prstGeom>
        </p:spPr>
      </p:pic>
    </p:spTree>
    <p:extLst>
      <p:ext uri="{BB962C8B-B14F-4D97-AF65-F5344CB8AC3E}">
        <p14:creationId xmlns:p14="http://schemas.microsoft.com/office/powerpoint/2010/main" val="29073307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oy plastic numbers">
            <a:extLst>
              <a:ext uri="{FF2B5EF4-FFF2-40B4-BE49-F238E27FC236}">
                <a16:creationId xmlns:a16="http://schemas.microsoft.com/office/drawing/2014/main" id="{89E8C015-51C5-4BEA-AB1C-85637865CABC}"/>
              </a:ext>
            </a:extLst>
          </p:cNvPr>
          <p:cNvPicPr>
            <a:picLocks noChangeAspect="1"/>
          </p:cNvPicPr>
          <p:nvPr/>
        </p:nvPicPr>
        <p:blipFill rotWithShape="1">
          <a:blip r:embed="rId2"/>
          <a:srcRect l="12" r="5870" b="-1"/>
          <a:stretch/>
        </p:blipFill>
        <p:spPr>
          <a:xfrm>
            <a:off x="2522356" y="10"/>
            <a:ext cx="9669642" cy="6857990"/>
          </a:xfrm>
          <a:prstGeom prst="rect">
            <a:avLst/>
          </a:prstGeom>
        </p:spPr>
      </p:pic>
      <p:sp>
        <p:nvSpPr>
          <p:cNvPr id="18" name="Rectangle 1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A3A9EDB-8C49-40D5-BB46-127AF1021742}"/>
              </a:ext>
            </a:extLst>
          </p:cNvPr>
          <p:cNvSpPr>
            <a:spLocks noGrp="1"/>
          </p:cNvSpPr>
          <p:nvPr>
            <p:ph type="title"/>
          </p:nvPr>
        </p:nvSpPr>
        <p:spPr>
          <a:xfrm>
            <a:off x="838200" y="365125"/>
            <a:ext cx="3822189" cy="1899912"/>
          </a:xfrm>
        </p:spPr>
        <p:txBody>
          <a:bodyPr vert="horz" lIns="91440" tIns="45720" rIns="91440" bIns="45720" rtlCol="0" anchor="ctr">
            <a:normAutofit fontScale="90000"/>
          </a:bodyPr>
          <a:lstStyle/>
          <a:p>
            <a:r>
              <a:rPr lang="en-US" sz="4000" b="1" u="sng" dirty="0">
                <a:latin typeface="Comic Sans MS" panose="030F0702030302020204" pitchFamily="66" charset="0"/>
              </a:rPr>
              <a:t>How can you help your child?</a:t>
            </a:r>
            <a:br>
              <a:rPr lang="en-US" sz="4000" b="1" u="sng" dirty="0"/>
            </a:br>
            <a:endParaRPr lang="en-US" sz="4000" b="1" u="sng" dirty="0"/>
          </a:p>
        </p:txBody>
      </p:sp>
      <p:sp>
        <p:nvSpPr>
          <p:cNvPr id="3" name="TextBox 2">
            <a:extLst>
              <a:ext uri="{FF2B5EF4-FFF2-40B4-BE49-F238E27FC236}">
                <a16:creationId xmlns:a16="http://schemas.microsoft.com/office/drawing/2014/main" id="{DAA07C92-1CA6-45E0-B637-3EA7AF1A9A08}"/>
              </a:ext>
            </a:extLst>
          </p:cNvPr>
          <p:cNvSpPr txBox="1"/>
          <p:nvPr/>
        </p:nvSpPr>
        <p:spPr>
          <a:xfrm>
            <a:off x="611258" y="1801155"/>
            <a:ext cx="3822189" cy="3742762"/>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400" dirty="0">
                <a:latin typeface="Comic Sans MS" panose="030F0702030302020204" pitchFamily="66" charset="0"/>
              </a:rPr>
              <a:t>Supporting your child with </a:t>
            </a:r>
            <a:r>
              <a:rPr lang="en-US" sz="2400" dirty="0" err="1">
                <a:latin typeface="Comic Sans MS" panose="030F0702030302020204" pitchFamily="66" charset="0"/>
              </a:rPr>
              <a:t>maths</a:t>
            </a:r>
            <a:r>
              <a:rPr lang="en-US" sz="2400" dirty="0">
                <a:latin typeface="Comic Sans MS" panose="030F0702030302020204" pitchFamily="66" charset="0"/>
              </a:rPr>
              <a:t> can be hard. Many of the methods have changed and this can be very confusing for parents. To help you with this, the curriculum policy, Year group Roadmaps and the knowledge organizer provide lots of examples.</a:t>
            </a:r>
          </a:p>
        </p:txBody>
      </p:sp>
    </p:spTree>
    <p:extLst>
      <p:ext uri="{BB962C8B-B14F-4D97-AF65-F5344CB8AC3E}">
        <p14:creationId xmlns:p14="http://schemas.microsoft.com/office/powerpoint/2010/main" val="18086380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75EE3-1631-4CF6-A52D-820D3F7F60FF}"/>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CA881330-39F1-42EF-9C08-8799A17FDEAD}"/>
              </a:ext>
            </a:extLst>
          </p:cNvPr>
          <p:cNvPicPr>
            <a:picLocks noChangeAspect="1"/>
          </p:cNvPicPr>
          <p:nvPr/>
        </p:nvPicPr>
        <p:blipFill>
          <a:blip r:embed="rId2"/>
          <a:stretch>
            <a:fillRect/>
          </a:stretch>
        </p:blipFill>
        <p:spPr>
          <a:xfrm>
            <a:off x="471844" y="649085"/>
            <a:ext cx="7727433" cy="5512563"/>
          </a:xfrm>
          <a:prstGeom prst="rect">
            <a:avLst/>
          </a:prstGeom>
        </p:spPr>
      </p:pic>
      <p:sp>
        <p:nvSpPr>
          <p:cNvPr id="5" name="TextBox 4">
            <a:extLst>
              <a:ext uri="{FF2B5EF4-FFF2-40B4-BE49-F238E27FC236}">
                <a16:creationId xmlns:a16="http://schemas.microsoft.com/office/drawing/2014/main" id="{69D26822-FF93-44E2-8930-98D1FD7A4E1E}"/>
              </a:ext>
            </a:extLst>
          </p:cNvPr>
          <p:cNvSpPr txBox="1"/>
          <p:nvPr/>
        </p:nvSpPr>
        <p:spPr>
          <a:xfrm>
            <a:off x="8496886" y="1690688"/>
            <a:ext cx="3446585" cy="3785652"/>
          </a:xfrm>
          <a:prstGeom prst="rect">
            <a:avLst/>
          </a:prstGeom>
          <a:noFill/>
        </p:spPr>
        <p:txBody>
          <a:bodyPr wrap="square" rtlCol="0">
            <a:spAutoFit/>
          </a:bodyPr>
          <a:lstStyle/>
          <a:p>
            <a:r>
              <a:rPr lang="en-GB" sz="2400" dirty="0">
                <a:latin typeface="Comic Sans MS" panose="030F0702030302020204" pitchFamily="66" charset="0"/>
              </a:rPr>
              <a:t>Each term, you will be able to find the knowledge organiser for your child on the website.  This will show you what topics are being covered that term and so help you to prepare for helping your child.</a:t>
            </a:r>
          </a:p>
        </p:txBody>
      </p:sp>
    </p:spTree>
    <p:extLst>
      <p:ext uri="{BB962C8B-B14F-4D97-AF65-F5344CB8AC3E}">
        <p14:creationId xmlns:p14="http://schemas.microsoft.com/office/powerpoint/2010/main" val="32438154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11CDFA-8D2A-4688-9701-50CF16CEFB13}"/>
              </a:ext>
            </a:extLst>
          </p:cNvPr>
          <p:cNvSpPr>
            <a:spLocks noGrp="1"/>
          </p:cNvSpPr>
          <p:nvPr>
            <p:ph type="title"/>
          </p:nvPr>
        </p:nvSpPr>
        <p:spPr>
          <a:xfrm>
            <a:off x="838200" y="934968"/>
            <a:ext cx="10515600" cy="1325563"/>
          </a:xfrm>
        </p:spPr>
        <p:txBody>
          <a:bodyPr>
            <a:normAutofit fontScale="90000"/>
          </a:bodyPr>
          <a:lstStyle/>
          <a:p>
            <a:r>
              <a:rPr lang="en-GB" dirty="0">
                <a:latin typeface="Comic Sans MS" panose="030F0702030302020204" pitchFamily="66" charset="0"/>
              </a:rPr>
              <a:t>Top tips for parents </a:t>
            </a:r>
            <a:br>
              <a:rPr lang="en-GB" dirty="0">
                <a:latin typeface="Comic Sans MS" panose="030F0702030302020204" pitchFamily="66" charset="0"/>
              </a:rPr>
            </a:br>
            <a:r>
              <a:rPr lang="en-GB" sz="2700" dirty="0">
                <a:latin typeface="Comic Sans MS" panose="030F0702030302020204" pitchFamily="66" charset="0"/>
              </a:rPr>
              <a:t>(taken from the National Numeracy website  - https://www.nationalnumeracy.org.uk/helping-children-maths</a:t>
            </a:r>
            <a:br>
              <a:rPr lang="en-GB" sz="2700" dirty="0">
                <a:latin typeface="Comic Sans MS" panose="030F0702030302020204" pitchFamily="66" charset="0"/>
              </a:rPr>
            </a:br>
            <a:endParaRPr lang="en-GB" sz="2700" dirty="0">
              <a:latin typeface="Comic Sans MS" panose="030F0702030302020204" pitchFamily="66" charset="0"/>
            </a:endParaRPr>
          </a:p>
        </p:txBody>
      </p:sp>
      <p:pic>
        <p:nvPicPr>
          <p:cNvPr id="4" name="Picture 3">
            <a:extLst>
              <a:ext uri="{FF2B5EF4-FFF2-40B4-BE49-F238E27FC236}">
                <a16:creationId xmlns:a16="http://schemas.microsoft.com/office/drawing/2014/main" id="{07AF7DBB-CF61-4E06-B305-6D3DEEB19022}"/>
              </a:ext>
            </a:extLst>
          </p:cNvPr>
          <p:cNvPicPr>
            <a:picLocks noChangeAspect="1"/>
          </p:cNvPicPr>
          <p:nvPr/>
        </p:nvPicPr>
        <p:blipFill>
          <a:blip r:embed="rId2"/>
          <a:stretch>
            <a:fillRect/>
          </a:stretch>
        </p:blipFill>
        <p:spPr>
          <a:xfrm>
            <a:off x="537006" y="2396496"/>
            <a:ext cx="10640910" cy="1390844"/>
          </a:xfrm>
          <a:prstGeom prst="rect">
            <a:avLst/>
          </a:prstGeom>
        </p:spPr>
      </p:pic>
      <p:pic>
        <p:nvPicPr>
          <p:cNvPr id="6" name="Picture 5">
            <a:extLst>
              <a:ext uri="{FF2B5EF4-FFF2-40B4-BE49-F238E27FC236}">
                <a16:creationId xmlns:a16="http://schemas.microsoft.com/office/drawing/2014/main" id="{4BACA210-3325-444A-977A-082F44A56B8F}"/>
              </a:ext>
            </a:extLst>
          </p:cNvPr>
          <p:cNvPicPr>
            <a:picLocks noChangeAspect="1"/>
          </p:cNvPicPr>
          <p:nvPr/>
        </p:nvPicPr>
        <p:blipFill>
          <a:blip r:embed="rId3"/>
          <a:stretch>
            <a:fillRect/>
          </a:stretch>
        </p:blipFill>
        <p:spPr>
          <a:xfrm>
            <a:off x="10120563" y="340105"/>
            <a:ext cx="1362285" cy="2156950"/>
          </a:xfrm>
          <a:prstGeom prst="rect">
            <a:avLst/>
          </a:prstGeom>
        </p:spPr>
      </p:pic>
      <p:sp>
        <p:nvSpPr>
          <p:cNvPr id="7" name="Rectangle 6">
            <a:extLst>
              <a:ext uri="{FF2B5EF4-FFF2-40B4-BE49-F238E27FC236}">
                <a16:creationId xmlns:a16="http://schemas.microsoft.com/office/drawing/2014/main" id="{0E2D3A3D-033C-4E35-91FC-9A4270FD9449}"/>
              </a:ext>
            </a:extLst>
          </p:cNvPr>
          <p:cNvSpPr/>
          <p:nvPr/>
        </p:nvSpPr>
        <p:spPr>
          <a:xfrm>
            <a:off x="11368235" y="532315"/>
            <a:ext cx="255499" cy="8862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458C0D2A-07B6-41E9-AE94-3CEA90BA34D0}"/>
              </a:ext>
            </a:extLst>
          </p:cNvPr>
          <p:cNvSpPr txBox="1"/>
          <p:nvPr/>
        </p:nvSpPr>
        <p:spPr>
          <a:xfrm>
            <a:off x="245165" y="4034570"/>
            <a:ext cx="11701669" cy="2677656"/>
          </a:xfrm>
          <a:prstGeom prst="rect">
            <a:avLst/>
          </a:prstGeom>
          <a:noFill/>
        </p:spPr>
        <p:txBody>
          <a:bodyPr wrap="square" rtlCol="0">
            <a:spAutoFit/>
          </a:bodyPr>
          <a:lstStyle/>
          <a:p>
            <a:r>
              <a:rPr lang="en-GB" sz="2400" dirty="0">
                <a:latin typeface="Comic Sans MS" panose="030F0702030302020204" pitchFamily="66" charset="0"/>
              </a:rPr>
              <a:t>Try to enforce the ‘I Can’</a:t>
            </a:r>
          </a:p>
          <a:p>
            <a:endParaRPr lang="en-GB" sz="2400" dirty="0">
              <a:latin typeface="Comic Sans MS" panose="030F0702030302020204" pitchFamily="66" charset="0"/>
            </a:endParaRPr>
          </a:p>
          <a:p>
            <a:r>
              <a:rPr lang="en-GB" sz="2400" dirty="0">
                <a:latin typeface="Comic Sans MS" panose="030F0702030302020204" pitchFamily="66" charset="0"/>
              </a:rPr>
              <a:t>BUT most importantly, rather than struggle with maths homework, use a completely different way to help…….GAMES!   We do NOT want to make yours and your child's life at home miserable with trying to go over methods they are finding hard, so games are a great way to practice, without them realising what we are trying to achieve. </a:t>
            </a:r>
          </a:p>
        </p:txBody>
      </p:sp>
    </p:spTree>
    <p:extLst>
      <p:ext uri="{BB962C8B-B14F-4D97-AF65-F5344CB8AC3E}">
        <p14:creationId xmlns:p14="http://schemas.microsoft.com/office/powerpoint/2010/main" val="42675452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E4500A-F4A0-4D2E-B247-B6CAF876179E}"/>
              </a:ext>
            </a:extLst>
          </p:cNvPr>
          <p:cNvSpPr txBox="1"/>
          <p:nvPr/>
        </p:nvSpPr>
        <p:spPr>
          <a:xfrm>
            <a:off x="198783" y="0"/>
            <a:ext cx="11555896" cy="6863417"/>
          </a:xfrm>
          <a:prstGeom prst="rect">
            <a:avLst/>
          </a:prstGeom>
          <a:noFill/>
        </p:spPr>
        <p:txBody>
          <a:bodyPr wrap="square" rtlCol="0">
            <a:spAutoFit/>
          </a:bodyPr>
          <a:lstStyle/>
          <a:p>
            <a:r>
              <a:rPr lang="en-GB" sz="2800" u="sng" dirty="0">
                <a:latin typeface="Comic Sans MS" panose="030F0702030302020204" pitchFamily="66" charset="0"/>
              </a:rPr>
              <a:t>Games</a:t>
            </a:r>
          </a:p>
          <a:p>
            <a:endParaRPr lang="en-GB" sz="2800" u="sng" dirty="0">
              <a:latin typeface="Comic Sans MS" panose="030F0702030302020204" pitchFamily="66" charset="0"/>
            </a:endParaRPr>
          </a:p>
          <a:p>
            <a:r>
              <a:rPr lang="en-GB" sz="2400" dirty="0">
                <a:latin typeface="Comic Sans MS" panose="030F0702030302020204" pitchFamily="66" charset="0"/>
              </a:rPr>
              <a:t>Rather than start with the ‘hard stuff’ begin with something fun.  Playing games with your child is a brilliant way to support them with maths. Rather than having a stressful time with your child trying to do ‘sums’, games can make the learning fun for both of you.</a:t>
            </a:r>
          </a:p>
          <a:p>
            <a:endParaRPr lang="en-GB" sz="2400" dirty="0">
              <a:latin typeface="Comic Sans MS" panose="030F0702030302020204" pitchFamily="66" charset="0"/>
            </a:endParaRPr>
          </a:p>
          <a:p>
            <a:r>
              <a:rPr lang="en-GB" sz="2400" dirty="0">
                <a:latin typeface="Comic Sans MS" panose="030F0702030302020204" pitchFamily="66" charset="0"/>
              </a:rPr>
              <a:t>Snakes and Ladders – a brilliant game for mental addition and subtraction.</a:t>
            </a:r>
          </a:p>
          <a:p>
            <a:endParaRPr lang="en-GB" sz="2400" dirty="0">
              <a:latin typeface="Comic Sans MS" panose="030F0702030302020204" pitchFamily="66" charset="0"/>
            </a:endParaRPr>
          </a:p>
          <a:p>
            <a:r>
              <a:rPr lang="en-GB" sz="2400" dirty="0">
                <a:latin typeface="Comic Sans MS" panose="030F0702030302020204" pitchFamily="66" charset="0"/>
              </a:rPr>
              <a:t>Snap – a simple matching  game</a:t>
            </a:r>
          </a:p>
          <a:p>
            <a:endParaRPr lang="en-GB" sz="2400" dirty="0">
              <a:latin typeface="Comic Sans MS" panose="030F0702030302020204" pitchFamily="66" charset="0"/>
            </a:endParaRPr>
          </a:p>
          <a:p>
            <a:r>
              <a:rPr lang="en-GB" sz="2400" dirty="0">
                <a:latin typeface="Comic Sans MS" panose="030F0702030302020204" pitchFamily="66" charset="0"/>
              </a:rPr>
              <a:t>Dice – Add two numbers together</a:t>
            </a:r>
          </a:p>
          <a:p>
            <a:r>
              <a:rPr lang="en-GB" sz="2400" dirty="0">
                <a:latin typeface="Comic Sans MS" panose="030F0702030302020204" pitchFamily="66" charset="0"/>
              </a:rPr>
              <a:t>           Who can make the highest number</a:t>
            </a:r>
          </a:p>
          <a:p>
            <a:r>
              <a:rPr lang="en-GB" sz="2400" dirty="0">
                <a:latin typeface="Comic Sans MS" panose="030F0702030302020204" pitchFamily="66" charset="0"/>
              </a:rPr>
              <a:t>           Multiply the two numbers together</a:t>
            </a:r>
          </a:p>
          <a:p>
            <a:endParaRPr lang="en-GB" sz="2400" dirty="0">
              <a:latin typeface="Comic Sans MS" panose="030F0702030302020204" pitchFamily="66" charset="0"/>
            </a:endParaRPr>
          </a:p>
          <a:p>
            <a:r>
              <a:rPr lang="en-GB" sz="2400" dirty="0">
                <a:latin typeface="Comic Sans MS" panose="030F0702030302020204" pitchFamily="66" charset="0"/>
              </a:rPr>
              <a:t>This website gives lots of ideas for different games </a:t>
            </a:r>
            <a:r>
              <a:rPr lang="en-GB" sz="2400" b="1" dirty="0">
                <a:solidFill>
                  <a:srgbClr val="0070C0"/>
                </a:solidFill>
                <a:latin typeface="Comic Sans MS" panose="030F0702030302020204" pitchFamily="66" charset="0"/>
              </a:rPr>
              <a:t>https://thirdspacelearning.com/blog/maths-games-ks1/#3-3-number-bonds-game-make-10-pyramids-</a:t>
            </a:r>
          </a:p>
        </p:txBody>
      </p:sp>
    </p:spTree>
    <p:extLst>
      <p:ext uri="{BB962C8B-B14F-4D97-AF65-F5344CB8AC3E}">
        <p14:creationId xmlns:p14="http://schemas.microsoft.com/office/powerpoint/2010/main" val="1100853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0FC440-EF61-45E0-A85C-C76F9C5DE8A8}"/>
              </a:ext>
            </a:extLst>
          </p:cNvPr>
          <p:cNvSpPr txBox="1"/>
          <p:nvPr/>
        </p:nvSpPr>
        <p:spPr>
          <a:xfrm>
            <a:off x="695738" y="788505"/>
            <a:ext cx="9985513" cy="523220"/>
          </a:xfrm>
          <a:prstGeom prst="rect">
            <a:avLst/>
          </a:prstGeom>
          <a:noFill/>
        </p:spPr>
        <p:txBody>
          <a:bodyPr wrap="square" rtlCol="0">
            <a:spAutoFit/>
          </a:bodyPr>
          <a:lstStyle/>
          <a:p>
            <a:r>
              <a:rPr lang="en-GB" sz="2800" dirty="0">
                <a:latin typeface="Comic Sans MS" panose="030F0702030302020204" pitchFamily="66" charset="0"/>
              </a:rPr>
              <a:t>What other ways can you help?</a:t>
            </a:r>
          </a:p>
        </p:txBody>
      </p:sp>
      <p:sp>
        <p:nvSpPr>
          <p:cNvPr id="3" name="TextBox 2">
            <a:extLst>
              <a:ext uri="{FF2B5EF4-FFF2-40B4-BE49-F238E27FC236}">
                <a16:creationId xmlns:a16="http://schemas.microsoft.com/office/drawing/2014/main" id="{D08EE7E0-C09E-4023-AA60-D4AFA6E18FE9}"/>
              </a:ext>
            </a:extLst>
          </p:cNvPr>
          <p:cNvSpPr txBox="1"/>
          <p:nvPr/>
        </p:nvSpPr>
        <p:spPr>
          <a:xfrm>
            <a:off x="159026" y="1537252"/>
            <a:ext cx="11781183" cy="5016758"/>
          </a:xfrm>
          <a:prstGeom prst="rect">
            <a:avLst/>
          </a:prstGeom>
          <a:noFill/>
        </p:spPr>
        <p:txBody>
          <a:bodyPr wrap="square" rtlCol="0">
            <a:spAutoFit/>
          </a:bodyPr>
          <a:lstStyle/>
          <a:p>
            <a:pPr marL="285750" indent="-285750">
              <a:buFont typeface="Arial" panose="020B0604020202020204" pitchFamily="34" charset="0"/>
              <a:buChar char="•"/>
            </a:pPr>
            <a:r>
              <a:rPr lang="en-GB" sz="2000" dirty="0">
                <a:latin typeface="Comic Sans MS" panose="030F0702030302020204" pitchFamily="66" charset="0"/>
              </a:rPr>
              <a:t>Can they count the number of chicken nuggets on their plate? How many have been cooked altogether? Can they be shared equally amongst everyone around the table?</a:t>
            </a:r>
          </a:p>
          <a:p>
            <a:pPr marL="285750" indent="-285750">
              <a:buFont typeface="Arial" panose="020B0604020202020204" pitchFamily="34" charset="0"/>
              <a:buChar char="•"/>
            </a:pPr>
            <a:endParaRPr lang="en-GB" sz="2000" dirty="0">
              <a:latin typeface="Comic Sans MS" panose="030F0702030302020204" pitchFamily="66" charset="0"/>
            </a:endParaRPr>
          </a:p>
          <a:p>
            <a:pPr marL="285750" indent="-285750">
              <a:buFont typeface="Arial" panose="020B0604020202020204" pitchFamily="34" charset="0"/>
              <a:buChar char="•"/>
            </a:pPr>
            <a:r>
              <a:rPr lang="en-GB" sz="2000" dirty="0">
                <a:latin typeface="Comic Sans MS" panose="030F0702030302020204" pitchFamily="66" charset="0"/>
              </a:rPr>
              <a:t>Can they recognise the coins in a bowl? Can they add the coins up?  Start with 1p and 2p coins and build this up.</a:t>
            </a:r>
          </a:p>
          <a:p>
            <a:pPr marL="285750" indent="-285750">
              <a:buFont typeface="Arial" panose="020B0604020202020204" pitchFamily="34" charset="0"/>
              <a:buChar char="•"/>
            </a:pPr>
            <a:endParaRPr lang="en-GB" sz="2000" dirty="0">
              <a:latin typeface="Comic Sans MS" panose="030F0702030302020204" pitchFamily="66" charset="0"/>
            </a:endParaRPr>
          </a:p>
          <a:p>
            <a:pPr marL="285750" indent="-285750">
              <a:buFont typeface="Arial" panose="020B0604020202020204" pitchFamily="34" charset="0"/>
              <a:buChar char="•"/>
            </a:pPr>
            <a:r>
              <a:rPr lang="en-GB" sz="2000" dirty="0">
                <a:latin typeface="Comic Sans MS" panose="030F0702030302020204" pitchFamily="66" charset="0"/>
              </a:rPr>
              <a:t>When you go shopping, ask if they tell you how much something is.  Can they estimate how much a few items would cost?  Can they tell you how much change they would get from 10p, 20p, 50p and £1</a:t>
            </a:r>
          </a:p>
          <a:p>
            <a:pPr marL="285750" indent="-285750">
              <a:buFont typeface="Arial" panose="020B0604020202020204" pitchFamily="34" charset="0"/>
              <a:buChar char="•"/>
            </a:pPr>
            <a:endParaRPr lang="en-GB" sz="2000" dirty="0">
              <a:latin typeface="Comic Sans MS" panose="030F0702030302020204" pitchFamily="66" charset="0"/>
            </a:endParaRPr>
          </a:p>
          <a:p>
            <a:pPr marL="285750" indent="-285750">
              <a:buFont typeface="Arial" panose="020B0604020202020204" pitchFamily="34" charset="0"/>
              <a:buChar char="•"/>
            </a:pPr>
            <a:r>
              <a:rPr lang="en-GB" sz="2000" dirty="0">
                <a:latin typeface="Comic Sans MS" panose="030F0702030302020204" pitchFamily="66" charset="0"/>
              </a:rPr>
              <a:t>What shapes can they see around the house, in the garden, at the shops.</a:t>
            </a:r>
          </a:p>
          <a:p>
            <a:pPr marL="285750" indent="-285750">
              <a:buFont typeface="Arial" panose="020B0604020202020204" pitchFamily="34" charset="0"/>
              <a:buChar char="•"/>
            </a:pPr>
            <a:endParaRPr lang="en-GB" sz="2000" dirty="0">
              <a:latin typeface="Comic Sans MS" panose="030F0702030302020204" pitchFamily="66" charset="0"/>
            </a:endParaRPr>
          </a:p>
          <a:p>
            <a:pPr marL="285750" indent="-285750">
              <a:buFont typeface="Arial" panose="020B0604020202020204" pitchFamily="34" charset="0"/>
              <a:buChar char="•"/>
            </a:pPr>
            <a:r>
              <a:rPr lang="en-GB" sz="2000" dirty="0">
                <a:latin typeface="Comic Sans MS" panose="030F0702030302020204" pitchFamily="66" charset="0"/>
              </a:rPr>
              <a:t>Do some cooking together and get them to either help, or they measure ingredients out.</a:t>
            </a:r>
          </a:p>
          <a:p>
            <a:pPr marL="285750" indent="-285750">
              <a:buFont typeface="Arial" panose="020B0604020202020204" pitchFamily="34" charset="0"/>
              <a:buChar char="•"/>
            </a:pPr>
            <a:endParaRPr lang="en-GB" sz="2000" dirty="0">
              <a:latin typeface="Comic Sans MS" panose="030F0702030302020204" pitchFamily="66" charset="0"/>
            </a:endParaRPr>
          </a:p>
          <a:p>
            <a:r>
              <a:rPr lang="en-GB" sz="2000" dirty="0">
                <a:latin typeface="Comic Sans MS" panose="030F0702030302020204" pitchFamily="66" charset="0"/>
              </a:rPr>
              <a:t>Doing all these things helps children to understand how maths is all around them and the opportunity to use maths.</a:t>
            </a:r>
          </a:p>
        </p:txBody>
      </p:sp>
    </p:spTree>
    <p:extLst>
      <p:ext uri="{BB962C8B-B14F-4D97-AF65-F5344CB8AC3E}">
        <p14:creationId xmlns:p14="http://schemas.microsoft.com/office/powerpoint/2010/main" val="41380620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790BE3-C2F0-4049-B827-EBB622B3E6FD}"/>
              </a:ext>
            </a:extLst>
          </p:cNvPr>
          <p:cNvSpPr txBox="1"/>
          <p:nvPr/>
        </p:nvSpPr>
        <p:spPr>
          <a:xfrm>
            <a:off x="265043" y="583096"/>
            <a:ext cx="9316279" cy="523220"/>
          </a:xfrm>
          <a:prstGeom prst="rect">
            <a:avLst/>
          </a:prstGeom>
          <a:noFill/>
        </p:spPr>
        <p:txBody>
          <a:bodyPr wrap="square" rtlCol="0">
            <a:spAutoFit/>
          </a:bodyPr>
          <a:lstStyle/>
          <a:p>
            <a:r>
              <a:rPr lang="en-GB" sz="2800" dirty="0">
                <a:latin typeface="Comic Sans MS" panose="030F0702030302020204" pitchFamily="66" charset="0"/>
              </a:rPr>
              <a:t>Finally……..</a:t>
            </a:r>
          </a:p>
        </p:txBody>
      </p:sp>
      <p:sp>
        <p:nvSpPr>
          <p:cNvPr id="3" name="TextBox 2">
            <a:extLst>
              <a:ext uri="{FF2B5EF4-FFF2-40B4-BE49-F238E27FC236}">
                <a16:creationId xmlns:a16="http://schemas.microsoft.com/office/drawing/2014/main" id="{F5A57DDC-4F74-4690-B974-0D59CD18C27E}"/>
              </a:ext>
            </a:extLst>
          </p:cNvPr>
          <p:cNvSpPr txBox="1"/>
          <p:nvPr/>
        </p:nvSpPr>
        <p:spPr>
          <a:xfrm>
            <a:off x="477078" y="1219200"/>
            <a:ext cx="10668000" cy="4524315"/>
          </a:xfrm>
          <a:prstGeom prst="rect">
            <a:avLst/>
          </a:prstGeom>
          <a:noFill/>
        </p:spPr>
        <p:txBody>
          <a:bodyPr wrap="square" rtlCol="0">
            <a:spAutoFit/>
          </a:bodyPr>
          <a:lstStyle/>
          <a:p>
            <a:r>
              <a:rPr lang="en-GB" sz="2400" dirty="0">
                <a:latin typeface="Comic Sans MS" panose="030F0702030302020204" pitchFamily="66" charset="0"/>
              </a:rPr>
              <a:t>Please always feel free to contact us to help you.  If your child is struggling with homework, please tell us.  We can give them some extra support here at school.</a:t>
            </a:r>
          </a:p>
          <a:p>
            <a:r>
              <a:rPr lang="en-GB" sz="2400" dirty="0">
                <a:latin typeface="Comic Sans MS" panose="030F0702030302020204" pitchFamily="66" charset="0"/>
              </a:rPr>
              <a:t>If you have any other questions, please email them to the office.</a:t>
            </a:r>
          </a:p>
          <a:p>
            <a:endParaRPr lang="en-GB" sz="2400" dirty="0">
              <a:latin typeface="Comic Sans MS" panose="030F0702030302020204" pitchFamily="66" charset="0"/>
            </a:endParaRPr>
          </a:p>
          <a:p>
            <a:r>
              <a:rPr lang="en-GB" sz="2400" dirty="0">
                <a:latin typeface="Comic Sans MS" panose="030F0702030302020204" pitchFamily="66" charset="0"/>
              </a:rPr>
              <a:t>On the school website I have put a list of useful websites that provide suggestions and resources to help you.</a:t>
            </a:r>
          </a:p>
          <a:p>
            <a:endParaRPr lang="en-GB" sz="2400" dirty="0">
              <a:latin typeface="Comic Sans MS" panose="030F0702030302020204" pitchFamily="66" charset="0"/>
            </a:endParaRPr>
          </a:p>
          <a:p>
            <a:r>
              <a:rPr lang="en-GB" sz="2400" dirty="0">
                <a:latin typeface="Comic Sans MS" panose="030F0702030302020204" pitchFamily="66" charset="0"/>
              </a:rPr>
              <a:t>Thank you for coming</a:t>
            </a:r>
          </a:p>
          <a:p>
            <a:endParaRPr lang="en-GB" sz="2400" dirty="0">
              <a:latin typeface="Comic Sans MS" panose="030F0702030302020204" pitchFamily="66" charset="0"/>
            </a:endParaRPr>
          </a:p>
          <a:p>
            <a:r>
              <a:rPr lang="en-GB" sz="2400" dirty="0">
                <a:latin typeface="Comic Sans MS" panose="030F0702030302020204" pitchFamily="66" charset="0"/>
              </a:rPr>
              <a:t>Nicky Coleman</a:t>
            </a:r>
          </a:p>
          <a:p>
            <a:r>
              <a:rPr lang="en-GB" sz="2400" dirty="0">
                <a:latin typeface="Comic Sans MS" panose="030F0702030302020204" pitchFamily="66" charset="0"/>
              </a:rPr>
              <a:t>Maths Lead</a:t>
            </a:r>
          </a:p>
        </p:txBody>
      </p:sp>
    </p:spTree>
    <p:extLst>
      <p:ext uri="{BB962C8B-B14F-4D97-AF65-F5344CB8AC3E}">
        <p14:creationId xmlns:p14="http://schemas.microsoft.com/office/powerpoint/2010/main" val="18315750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399</TotalTime>
  <Words>1237</Words>
  <Application>Microsoft Office PowerPoint</Application>
  <PresentationFormat>Widescreen</PresentationFormat>
  <Paragraphs>110</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Comic Sans MS</vt:lpstr>
      <vt:lpstr>Office Theme</vt:lpstr>
      <vt:lpstr>Welcome to Maths at Shrivenham C of E Primary School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Here are the Year 2 and 3 pages.  What you can see is how the value of the numbers increases and how the methods the children have previously learned can enable them to deal with this.</vt:lpstr>
      <vt:lpstr>The Curriculum Roadmap  This document, which is available on the school website, shows you exactly what maths topics your child will covering each year. </vt:lpstr>
      <vt:lpstr>This shows you all the topics that your child will have covered or will cover in Year 1.  All individual Year groups Road Maps are available on the website.</vt:lpstr>
      <vt:lpstr>How can you help your child? </vt:lpstr>
      <vt:lpstr>PowerPoint Presentation</vt:lpstr>
      <vt:lpstr>Top tips for parents  (taken from the National Numeracy website  - https://www.nationalnumeracy.org.uk/helping-children-maths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Maths at Shrivenham C of E Primary School</dc:title>
  <dc:creator>Nicky Coleman</dc:creator>
  <cp:lastModifiedBy>Nicky Coleman</cp:lastModifiedBy>
  <cp:revision>28</cp:revision>
  <dcterms:created xsi:type="dcterms:W3CDTF">2021-06-13T20:26:19Z</dcterms:created>
  <dcterms:modified xsi:type="dcterms:W3CDTF">2021-06-15T20:48:41Z</dcterms:modified>
</cp:coreProperties>
</file>